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1" r:id="rId2"/>
    <p:sldId id="420" r:id="rId3"/>
    <p:sldId id="385" r:id="rId4"/>
    <p:sldId id="422" r:id="rId5"/>
    <p:sldId id="392" r:id="rId6"/>
    <p:sldId id="403" r:id="rId7"/>
    <p:sldId id="404" r:id="rId8"/>
    <p:sldId id="405" r:id="rId9"/>
    <p:sldId id="416" r:id="rId10"/>
    <p:sldId id="419" r:id="rId11"/>
    <p:sldId id="386" r:id="rId12"/>
    <p:sldId id="441" r:id="rId13"/>
    <p:sldId id="423" r:id="rId14"/>
    <p:sldId id="414" r:id="rId15"/>
    <p:sldId id="413" r:id="rId16"/>
    <p:sldId id="406" r:id="rId17"/>
    <p:sldId id="407" r:id="rId18"/>
    <p:sldId id="408" r:id="rId19"/>
    <p:sldId id="409" r:id="rId20"/>
    <p:sldId id="410" r:id="rId21"/>
    <p:sldId id="437" r:id="rId22"/>
    <p:sldId id="393" r:id="rId23"/>
    <p:sldId id="394" r:id="rId24"/>
    <p:sldId id="428" r:id="rId25"/>
    <p:sldId id="415" r:id="rId26"/>
    <p:sldId id="411" r:id="rId27"/>
    <p:sldId id="424" r:id="rId28"/>
    <p:sldId id="412" r:id="rId29"/>
    <p:sldId id="377" r:id="rId30"/>
    <p:sldId id="425" r:id="rId31"/>
    <p:sldId id="418" r:id="rId32"/>
    <p:sldId id="427" r:id="rId33"/>
    <p:sldId id="442" r:id="rId34"/>
    <p:sldId id="429" r:id="rId35"/>
    <p:sldId id="430" r:id="rId36"/>
    <p:sldId id="431" r:id="rId37"/>
    <p:sldId id="433" r:id="rId38"/>
    <p:sldId id="432" r:id="rId39"/>
    <p:sldId id="435" r:id="rId40"/>
    <p:sldId id="436" r:id="rId41"/>
    <p:sldId id="438" r:id="rId42"/>
    <p:sldId id="439" r:id="rId43"/>
    <p:sldId id="440" r:id="rId44"/>
    <p:sldId id="421" r:id="rId45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31"/>
    <p:restoredTop sz="94671"/>
  </p:normalViewPr>
  <p:slideViewPr>
    <p:cSldViewPr>
      <p:cViewPr>
        <p:scale>
          <a:sx n="66" d="100"/>
          <a:sy n="66" d="100"/>
        </p:scale>
        <p:origin x="-834" y="-276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8BB4C7-336F-4707-B868-01AB2D245A99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628DAE-1A12-436C-AA58-C0A18954FD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94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4A347F-FAFC-41C0-A664-68DC7F9ECEB4}" type="slidenum">
              <a:rPr lang="fr-FR" sz="1200">
                <a:cs typeface="Arial" charset="0"/>
              </a:rPr>
              <a:pPr algn="r"/>
              <a:t>1</a:t>
            </a:fld>
            <a:endParaRPr lang="fr-FR" sz="1200">
              <a:cs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036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E9FD-1656-42AE-B1AF-99F21F525F0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15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en-US" smtClean="0"/>
              <a:t>Les recommandations européennes sur la prise en charge de l’ei ont été actualisées et publiées récemment, quasi en même temps que les recommandations américaines.</a:t>
            </a:r>
            <a:br>
              <a:rPr lang="fr-FR" altLang="en-US" smtClean="0"/>
            </a:br>
            <a:r>
              <a:rPr lang="fr-FR" altLang="en-US" smtClean="0"/>
              <a:t>Ces recommandations, comme nous l’avons vu, actualise les données sur la stratégie diagnostique, actualise les schémas d’antibiothérapie et aussi actualise les indaictions de prise en charge chirurgicale</a:t>
            </a:r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2200">
                <a:solidFill>
                  <a:schemeClr val="tx1"/>
                </a:solidFill>
                <a:latin typeface="Times New Roman" pitchFamily="18" charset="0"/>
              </a:defRPr>
            </a:lvl1pPr>
            <a:lvl2pPr marL="685817" indent="-263776" defTabSz="914423">
              <a:defRPr sz="2200">
                <a:solidFill>
                  <a:schemeClr val="tx1"/>
                </a:solidFill>
                <a:latin typeface="Times New Roman" pitchFamily="18" charset="0"/>
              </a:defRPr>
            </a:lvl2pPr>
            <a:lvl3pPr marL="1055103" indent="-211021" defTabSz="914423"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477145" indent="-211021" defTabSz="914423">
              <a:defRPr sz="2200">
                <a:solidFill>
                  <a:schemeClr val="tx1"/>
                </a:solidFill>
                <a:latin typeface="Times New Roman" pitchFamily="18" charset="0"/>
              </a:defRPr>
            </a:lvl4pPr>
            <a:lvl5pPr marL="1899186" indent="-211021" defTabSz="914423">
              <a:defRPr sz="2200">
                <a:solidFill>
                  <a:schemeClr val="tx1"/>
                </a:solidFill>
                <a:latin typeface="Times New Roman" pitchFamily="18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17D0FB-6A5B-450D-9EB8-353F013876F3}" type="slidenum">
              <a:rPr lang="fr-FR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3</a:t>
            </a:fld>
            <a:endParaRPr lang="fr-FR" alt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11A6-07A0-41C9-8B06-BE7A24C43AA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12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799E8-D523-4209-A03E-562E2D0D4FB7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47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628DAE-1A12-436C-AA58-C0A18954FDDD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19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628DAE-1A12-436C-AA58-C0A18954FDDD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286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BE235-CE40-406C-91B3-A2C9F0E036CA}" type="slidenum">
              <a:rPr lang="fr-FR" altLang="fr-FR" smtClean="0">
                <a:latin typeface="Arial" charset="0"/>
                <a:cs typeface="Arial" charset="0"/>
              </a:rPr>
              <a:pPr/>
              <a:t>30</a:t>
            </a:fld>
            <a:endParaRPr lang="fr-FR" altLang="fr-FR" smtClean="0">
              <a:latin typeface="Arial" charset="0"/>
              <a:cs typeface="Arial" charset="0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altLang="fr-F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13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3FED-DD40-4667-8E7A-83AE6E9A93AD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A60F-7C3D-4356-BE83-6F4749321A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F11F4-5950-4FA2-9C1C-B3298D640617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7D3D7-98F0-49BE-9D2C-29A177B577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570A5-835A-4B6E-BAA6-172FAF6FD33C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08E7-F59A-4279-B2B2-6EEC270985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68076-92E1-4E9A-87B9-2CD7970D92D7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B9CD8-913A-4AB9-A884-1D77D06A1F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952A0-8488-4499-BC31-4B99B3837C6B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591E-7554-49B5-ADE7-16944CBC24E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9B54B-6019-4149-BE99-BB93740BF67D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E798-5914-4067-AA9C-F4EE8C3DF0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84AA-1698-4598-8BD0-8EE861A23351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B46FA-84DF-4B96-B424-372130DAC0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E13B5-69C4-43FE-BB04-D31591C739A2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0E78F-70DA-4C25-96BB-2C79A1A40C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84FF-8860-4658-8B52-EE4A8FF643FD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91EB1-0ED9-4C45-B2E2-8DA8D7F2CD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05FB7-89FE-4281-A8E4-925A0B8D7D33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0C44D-596D-4B5E-8CE0-8A51C1A592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04097-AB5F-47B9-902F-3E181F0B968D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E699F-D65D-4256-ABD8-A52D13A20D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FE7D-A667-41A7-BC78-A102F9F9FFDC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5B551-5BD6-4075-AF51-533273CC39E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B0790-1511-4A9A-A652-2CB3A353954D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F75-11EF-48E5-BDDA-B64DF66A61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78DC5C-6B91-45C7-AC50-A3B2BC6AC309}" type="datetimeFigureOut">
              <a:rPr lang="fr-FR"/>
              <a:pPr>
                <a:defRPr/>
              </a:pPr>
              <a:t>01/03/2017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4DD4BD-508F-4641-9E14-FC8EE0B5E5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6.png"/><Relationship Id="rId2" Type="http://schemas.microsoft.com/office/2007/relationships/media" Target="../media/media12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6.png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7" Type="http://schemas.openxmlformats.org/officeDocument/2006/relationships/image" Target="../media/image6.png"/><Relationship Id="rId2" Type="http://schemas.microsoft.com/office/2007/relationships/media" Target="../media/media29.wav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emf"/><Relationship Id="rId11" Type="http://schemas.openxmlformats.org/officeDocument/2006/relationships/image" Target="../media/image6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30.wav"/><Relationship Id="rId7" Type="http://schemas.openxmlformats.org/officeDocument/2006/relationships/image" Target="../media/image45.png"/><Relationship Id="rId2" Type="http://schemas.microsoft.com/office/2007/relationships/media" Target="../media/media30.wav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emf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6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wav"/><Relationship Id="rId7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6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0" y="735807"/>
            <a:ext cx="9144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r-FR" sz="4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fr-FR" sz="4000" dirty="0" smtClean="0">
                <a:solidFill>
                  <a:srgbClr val="002060"/>
                </a:solidFill>
                <a:cs typeface="Times New Roman" pitchFamily="18" charset="0"/>
              </a:rPr>
              <a:t>Endocardites infectieuses graves en réanimation: </a:t>
            </a:r>
            <a:r>
              <a:rPr lang="fr-FR" sz="3600" dirty="0">
                <a:solidFill>
                  <a:srgbClr val="002060"/>
                </a:solidFill>
                <a:cs typeface="Times New Roman" pitchFamily="18" charset="0"/>
              </a:rPr>
              <a:t>u</a:t>
            </a:r>
            <a:r>
              <a:rPr lang="fr-FR" sz="3600" dirty="0" smtClean="0">
                <a:solidFill>
                  <a:srgbClr val="002060"/>
                </a:solidFill>
                <a:cs typeface="Times New Roman" pitchFamily="18" charset="0"/>
              </a:rPr>
              <a:t>n travail d’équipe</a:t>
            </a:r>
            <a:endParaRPr lang="fr-FR" sz="3600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fr-FR" sz="2400" dirty="0" smtClean="0">
                <a:cs typeface="Times New Roman" pitchFamily="18" charset="0"/>
              </a:rPr>
              <a:t>M</a:t>
            </a:r>
            <a:r>
              <a:rPr lang="fr-FR" sz="2400" dirty="0">
                <a:cs typeface="Times New Roman" pitchFamily="18" charset="0"/>
              </a:rPr>
              <a:t>. Wolff</a:t>
            </a:r>
          </a:p>
          <a:p>
            <a:pPr algn="ctr">
              <a:spcBef>
                <a:spcPct val="50000"/>
              </a:spcBef>
            </a:pPr>
            <a:r>
              <a:rPr lang="fr-FR" sz="2400" dirty="0">
                <a:cs typeface="Times New Roman" pitchFamily="18" charset="0"/>
              </a:rPr>
              <a:t>Hôpital Bichat-Claude Bernard,</a:t>
            </a:r>
          </a:p>
          <a:p>
            <a:pPr algn="ctr">
              <a:spcBef>
                <a:spcPct val="50000"/>
              </a:spcBef>
            </a:pPr>
            <a:r>
              <a:rPr lang="fr-FR" sz="2400" dirty="0">
                <a:cs typeface="Times New Roman" pitchFamily="18" charset="0"/>
              </a:rPr>
              <a:t> UFR Paris Diderot, Paris 7</a:t>
            </a:r>
            <a:r>
              <a:rPr lang="fr-FR" sz="2800" dirty="0">
                <a:latin typeface="Comic Sans MS" pitchFamily="66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fr-FR" sz="2800" dirty="0">
              <a:latin typeface="Comic Sans MS" pitchFamily="66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fr-FR" sz="2800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6"/>
          <a:srcRect l="25949" t="21725" r="56949" b="57823"/>
          <a:stretch>
            <a:fillRect/>
          </a:stretch>
        </p:blipFill>
        <p:spPr bwMode="auto">
          <a:xfrm>
            <a:off x="7391400" y="3968353"/>
            <a:ext cx="1752600" cy="112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0" y="371475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3371850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7"/>
          <a:srcRect l="43524" t="49979" r="43810" b="25999"/>
          <a:stretch>
            <a:fillRect/>
          </a:stretch>
        </p:blipFill>
        <p:spPr bwMode="auto">
          <a:xfrm>
            <a:off x="169864" y="3943350"/>
            <a:ext cx="1201737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8"/>
          <p:cNvPicPr preferRelativeResize="0">
            <a:picLocks noChangeAspect="1" noChangeArrowheads="1"/>
          </p:cNvPicPr>
          <p:nvPr/>
        </p:nvPicPr>
        <p:blipFill>
          <a:blip r:embed="rId8"/>
          <a:srcRect r="630"/>
          <a:stretch>
            <a:fillRect/>
          </a:stretch>
        </p:blipFill>
        <p:spPr bwMode="auto">
          <a:xfrm>
            <a:off x="395289" y="195263"/>
            <a:ext cx="16097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5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250032"/>
            <a:ext cx="2346325" cy="3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/>
          <a:srcRect l="26761" t="45049" r="49334" b="37174"/>
          <a:stretch/>
        </p:blipFill>
        <p:spPr>
          <a:xfrm>
            <a:off x="3707904" y="610792"/>
            <a:ext cx="1942744" cy="6095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5"/>
    </mc:Choice>
    <mc:Fallback>
      <p:transition spd="slow" advTm="1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EI: microbiologie </a:t>
            </a:r>
            <a:endParaRPr lang="fr-FR" dirty="0">
              <a:solidFill>
                <a:srgbClr val="002060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66299"/>
              </p:ext>
            </p:extLst>
          </p:nvPr>
        </p:nvGraphicFramePr>
        <p:xfrm>
          <a:off x="395536" y="1707654"/>
          <a:ext cx="405321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476"/>
                <a:gridCol w="1831743"/>
              </a:tblGrid>
              <a:tr h="251605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Micro-organismes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fr-FR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Streptocoques</a:t>
                      </a:r>
                      <a:endParaRPr lang="fr-FR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171(51)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fr-FR" sz="18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</a:t>
                      </a:r>
                      <a:r>
                        <a:rPr lang="fr-FR" sz="180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aureus</a:t>
                      </a:r>
                      <a:endParaRPr lang="fr-FR" sz="18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(21)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Entérocoques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36 </a:t>
                      </a:r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SCN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(4)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255099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lang="fr-FR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534888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  <a:r>
                        <a:rPr lang="fr-FR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identifié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(5)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79512" y="4726769"/>
            <a:ext cx="838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D’après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Selton-Suty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fr-F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CID 2012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7418" y="1173981"/>
            <a:ext cx="4194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</a:rPr>
              <a:t>EI gauches communautaires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0" y="163564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 smtClean="0"/>
              <a:t>Mais sur l’ensemble des EI:</a:t>
            </a:r>
          </a:p>
          <a:p>
            <a:pPr algn="ctr"/>
            <a:r>
              <a:rPr lang="fr-FR" sz="2400" dirty="0" smtClean="0"/>
              <a:t>les staphylocoques sont en</a:t>
            </a:r>
          </a:p>
          <a:p>
            <a:r>
              <a:rPr lang="fr-FR" sz="2400" dirty="0" smtClean="0"/>
              <a:t>    </a:t>
            </a:r>
            <a:r>
              <a:rPr lang="fr-FR" sz="2400" dirty="0"/>
              <a:t>1</a:t>
            </a:r>
            <a:r>
              <a:rPr lang="fr-FR" sz="2400" baseline="30000" dirty="0"/>
              <a:t>ère</a:t>
            </a:r>
            <a:r>
              <a:rPr lang="fr-FR" sz="2400" dirty="0"/>
              <a:t> </a:t>
            </a:r>
            <a:r>
              <a:rPr lang="fr-FR" sz="2400" dirty="0" smtClean="0"/>
              <a:t>position</a:t>
            </a:r>
          </a:p>
          <a:p>
            <a:r>
              <a:rPr lang="fr-FR" sz="2400" dirty="0" smtClean="0"/>
              <a:t>-   En réanimation: </a:t>
            </a:r>
            <a:r>
              <a:rPr lang="fr-FR" sz="2400" i="1" dirty="0" smtClean="0"/>
              <a:t>S. aureus</a:t>
            </a:r>
            <a:r>
              <a:rPr lang="fr-FR" sz="2400" dirty="0" smtClean="0"/>
              <a:t>:</a:t>
            </a:r>
          </a:p>
          <a:p>
            <a:r>
              <a:rPr lang="fr-FR" sz="2400" dirty="0" smtClean="0"/>
              <a:t>    38-46% </a:t>
            </a:r>
            <a:r>
              <a:rPr lang="fr-FR" sz="2400" dirty="0"/>
              <a:t>des </a:t>
            </a:r>
            <a:r>
              <a:rPr lang="fr-FR" sz="2400" dirty="0" smtClean="0"/>
              <a:t>cas</a:t>
            </a:r>
            <a:r>
              <a:rPr lang="fr-FR" sz="2400" baseline="30000" dirty="0" smtClean="0"/>
              <a:t>1,2</a:t>
            </a:r>
            <a:endParaRPr lang="fr-FR" sz="2400" baseline="30000" dirty="0"/>
          </a:p>
          <a:p>
            <a:endParaRPr lang="fr-FR" sz="24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319972" y="4736041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aseline="30000" dirty="0" smtClean="0"/>
              <a:t>1</a:t>
            </a:r>
            <a:r>
              <a:rPr lang="fr-FR" sz="1600" dirty="0" smtClean="0"/>
              <a:t>Sonneville et al CCM 2013, </a:t>
            </a:r>
            <a:r>
              <a:rPr lang="fr-FR" sz="1600" baseline="30000" dirty="0" smtClean="0"/>
              <a:t>2</a:t>
            </a:r>
            <a:r>
              <a:rPr lang="fr-FR" sz="1600" dirty="0" smtClean="0"/>
              <a:t>Leroy et al. AIC 2015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4572000" y="1635646"/>
            <a:ext cx="4248472" cy="187220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9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96"/>
    </mc:Choice>
    <mc:Fallback>
      <p:transition spd="slow" advTm="8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" y="483518"/>
            <a:ext cx="8928992" cy="42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42841" r="48499" b="26080"/>
          <a:stretch>
            <a:fillRect/>
          </a:stretch>
        </p:blipFill>
        <p:spPr bwMode="auto">
          <a:xfrm>
            <a:off x="7380312" y="-28077"/>
            <a:ext cx="103152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940152" y="27440"/>
            <a:ext cx="10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50"/>
    </mc:Choice>
    <mc:Fallback>
      <p:transition spd="slow" advTm="9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" y="483518"/>
            <a:ext cx="8928992" cy="42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42841" r="48499" b="26080"/>
          <a:stretch>
            <a:fillRect/>
          </a:stretch>
        </p:blipFill>
        <p:spPr bwMode="auto">
          <a:xfrm>
            <a:off x="7380312" y="-28077"/>
            <a:ext cx="103152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940152" y="27440"/>
            <a:ext cx="10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23528" y="1352260"/>
            <a:ext cx="8660410" cy="20522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Selon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clinique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Aiguë, bruyante: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péni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ou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céfazoline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gentamicine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Subaiguë: amoxicilline +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gentamicine</a:t>
            </a:r>
          </a:p>
          <a:p>
            <a:pPr marL="742950" lvl="1" indent="-28575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Liée aux soins: </a:t>
            </a:r>
            <a:r>
              <a:rPr lang="fr-FR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péni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+ vancomycine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gentamicine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75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0"/>
    </mc:Choice>
    <mc:Fallback>
      <p:transition spd="slow" advTm="15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5923" r="4003" b="10342"/>
          <a:stretch/>
        </p:blipFill>
        <p:spPr bwMode="auto">
          <a:xfrm>
            <a:off x="899592" y="28799"/>
            <a:ext cx="776851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9"/>
    </mc:Choice>
    <mc:Fallback>
      <p:transition spd="slow" advTm="2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02" y="19526"/>
            <a:ext cx="6085259" cy="14456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20" y="1940833"/>
            <a:ext cx="6495240" cy="30071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620" y="3528866"/>
            <a:ext cx="2017710" cy="18603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84540" y="3811336"/>
            <a:ext cx="179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Amox</a:t>
            </a:r>
            <a:r>
              <a:rPr lang="fr-FR" smtClean="0"/>
              <a:t>/AC,C3G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36231" y="1913442"/>
            <a:ext cx="3900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>
                <a:solidFill>
                  <a:srgbClr val="002060"/>
                </a:solidFill>
              </a:rPr>
              <a:t>S. aureus </a:t>
            </a:r>
            <a:r>
              <a:rPr lang="fr-FR" sz="1500" dirty="0">
                <a:solidFill>
                  <a:srgbClr val="002060"/>
                </a:solidFill>
              </a:rPr>
              <a:t>sensible à la </a:t>
            </a:r>
            <a:r>
              <a:rPr lang="fr-FR" sz="1500" dirty="0" err="1">
                <a:solidFill>
                  <a:srgbClr val="002060"/>
                </a:solidFill>
              </a:rPr>
              <a:t>méticilline</a:t>
            </a:r>
            <a:r>
              <a:rPr lang="fr-FR" sz="15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60233" y="4753860"/>
            <a:ext cx="34825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Braquet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P et coll.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7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5"/>
    </mc:Choice>
    <mc:Fallback>
      <p:transition spd="slow" advTm="3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La conduite de l’antibiothérapie: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 trois acteurs principaux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2623933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14550" lvl="4" indent="-285750">
              <a:buFontTx/>
              <a:buChar char="-"/>
            </a:pPr>
            <a:r>
              <a:rPr lang="fr-FR" sz="3200" dirty="0" smtClean="0"/>
              <a:t>Le réanimateur</a:t>
            </a:r>
          </a:p>
          <a:p>
            <a:pPr marL="2114550" lvl="4" indent="-285750">
              <a:buFontTx/>
              <a:buChar char="-"/>
            </a:pPr>
            <a:r>
              <a:rPr lang="fr-FR" sz="3200" dirty="0" smtClean="0"/>
              <a:t>Le microbiologiste</a:t>
            </a:r>
          </a:p>
          <a:p>
            <a:pPr marL="2114550" lvl="4" indent="-285750">
              <a:buFontTx/>
              <a:buChar char="-"/>
            </a:pPr>
            <a:r>
              <a:rPr lang="fr-FR" sz="3200" dirty="0" smtClean="0"/>
              <a:t>L’infectiologue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1979712" y="2537479"/>
            <a:ext cx="4680520" cy="16561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9372" t="27720" r="43300" b="28601"/>
          <a:stretch/>
        </p:blipFill>
        <p:spPr>
          <a:xfrm>
            <a:off x="6588225" y="1233887"/>
            <a:ext cx="2297333" cy="11341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50396" y="4515966"/>
            <a:ext cx="778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… et les pharmaciens</a:t>
            </a:r>
            <a:endParaRPr lang="fr-FR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3"/>
    </mc:Choice>
    <mc:Fallback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58" name="Group 38"/>
          <p:cNvGraphicFramePr>
            <a:graphicFrameLocks noGrp="1"/>
          </p:cNvGraphicFramePr>
          <p:nvPr>
            <p:extLst/>
          </p:nvPr>
        </p:nvGraphicFramePr>
        <p:xfrm>
          <a:off x="0" y="1047751"/>
          <a:ext cx="9144000" cy="3970736"/>
        </p:xfrm>
        <a:graphic>
          <a:graphicData uri="http://schemas.openxmlformats.org/drawingml/2006/table">
            <a:tbl>
              <a:tblPr/>
              <a:tblGrid>
                <a:gridCol w="3419872"/>
                <a:gridCol w="2944327"/>
                <a:gridCol w="2779801"/>
              </a:tblGrid>
              <a:tr h="51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 sur valve native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 sur prothèse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SAMR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(mais…)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1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Streptocoques avec CMI &lt;0,125 mg/L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00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Streptocoques avec CMI à 0,25-2 mg/L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Enterocoques</a:t>
                      </a:r>
                      <a:endParaRPr kumimoji="0" lang="fr-FR" alt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semaines </a:t>
                      </a: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(2!)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semaines </a:t>
                      </a: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(2!)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Bartonell</a:t>
                      </a:r>
                      <a:r>
                        <a:rPr kumimoji="0" lang="fr-FR" alt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fr-FR" alt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endParaRPr kumimoji="0" lang="fr-FR" alt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semaines</a:t>
                      </a:r>
                    </a:p>
                  </a:txBody>
                  <a:tcPr marT="34284" marB="3428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8948" name="Titre 2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647700"/>
          </a:xfrm>
        </p:spPr>
        <p:txBody>
          <a:bodyPr>
            <a:normAutofit fontScale="90000"/>
          </a:bodyPr>
          <a:lstStyle/>
          <a:p>
            <a:pPr algn="l"/>
            <a:r>
              <a:rPr lang="fr-FR" altLang="fr-FR" dirty="0" smtClean="0">
                <a:solidFill>
                  <a:srgbClr val="002060"/>
                </a:solidFill>
              </a:rPr>
              <a:t>    Aminosides</a:t>
            </a:r>
            <a:r>
              <a:rPr lang="fr-FR" altLang="fr-FR" dirty="0" smtClean="0">
                <a:solidFill>
                  <a:srgbClr val="002060"/>
                </a:solidFill>
                <a:latin typeface="Arial" pitchFamily="34" charset="0"/>
              </a:rPr>
              <a:t>: </a:t>
            </a:r>
            <a:r>
              <a:rPr lang="fr-FR" altLang="fr-FR" dirty="0" smtClean="0">
                <a:solidFill>
                  <a:srgbClr val="002060"/>
                </a:solidFill>
              </a:rPr>
              <a:t>recommandations actuelles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45"/>
    </mc:Choice>
    <mc:Fallback>
      <p:transition spd="slow" advTm="9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re 1"/>
          <p:cNvSpPr>
            <a:spLocks noGrp="1"/>
          </p:cNvSpPr>
          <p:nvPr>
            <p:ph type="title"/>
          </p:nvPr>
        </p:nvSpPr>
        <p:spPr>
          <a:xfrm>
            <a:off x="539044" y="250031"/>
            <a:ext cx="7772400" cy="857250"/>
          </a:xfrm>
        </p:spPr>
        <p:txBody>
          <a:bodyPr/>
          <a:lstStyle/>
          <a:p>
            <a:r>
              <a:rPr lang="fr-FR" altLang="fr-FR" dirty="0" smtClean="0">
                <a:solidFill>
                  <a:srgbClr val="002060"/>
                </a:solidFill>
              </a:rPr>
              <a:t>Aminosides et Gram+</a:t>
            </a:r>
          </a:p>
        </p:txBody>
      </p:sp>
      <p:sp>
        <p:nvSpPr>
          <p:cNvPr id="66563" name="ZoneTexte 2"/>
          <p:cNvSpPr txBox="1">
            <a:spLocks noChangeArrowheads="1"/>
          </p:cNvSpPr>
          <p:nvPr/>
        </p:nvSpPr>
        <p:spPr bwMode="auto">
          <a:xfrm>
            <a:off x="-22578" y="1113588"/>
            <a:ext cx="9144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fr-FR" altLang="fr-FR" sz="2800" dirty="0">
                <a:latin typeface="Arial" charset="0"/>
                <a:cs typeface="Arial" charset="0"/>
              </a:rPr>
              <a:t>But : s</a:t>
            </a:r>
            <a:r>
              <a:rPr lang="fr-FR" altLang="fr-FR" sz="2800" dirty="0" smtClean="0">
                <a:latin typeface="Arial" charset="0"/>
                <a:cs typeface="Arial" charset="0"/>
              </a:rPr>
              <a:t>ynergie avec l’ </a:t>
            </a:r>
            <a:r>
              <a:rPr lang="fr-FR" altLang="fr-FR" sz="2800" dirty="0">
                <a:latin typeface="Arial" charset="0"/>
                <a:cs typeface="Arial" charset="0"/>
              </a:rPr>
              <a:t>inhibiteur de la synthèse du </a:t>
            </a:r>
            <a:r>
              <a:rPr lang="fr-FR" altLang="fr-FR" sz="2800" dirty="0" smtClean="0">
                <a:latin typeface="Arial" charset="0"/>
                <a:cs typeface="Arial" charset="0"/>
              </a:rPr>
              <a:t>peptidoglycane</a:t>
            </a:r>
            <a:endParaRPr lang="fr-FR" altLang="fr-FR" sz="2800" dirty="0">
              <a:latin typeface="Arial" charset="0"/>
              <a:cs typeface="Arial" charset="0"/>
            </a:endParaRPr>
          </a:p>
          <a:p>
            <a:pPr>
              <a:buFontTx/>
              <a:buAutoNum type="arabicPeriod"/>
            </a:pPr>
            <a:r>
              <a:rPr lang="fr-FR" altLang="fr-FR" sz="2800" dirty="0" smtClean="0">
                <a:latin typeface="Arial" charset="0"/>
                <a:cs typeface="Arial" charset="0"/>
              </a:rPr>
              <a:t>[C] </a:t>
            </a:r>
            <a:r>
              <a:rPr lang="fr-FR" altLang="fr-FR" sz="2800" dirty="0">
                <a:latin typeface="Arial" charset="0"/>
                <a:cs typeface="Arial" charset="0"/>
              </a:rPr>
              <a:t>sériques d’aminosides </a:t>
            </a:r>
            <a:r>
              <a:rPr lang="fr-FR" altLang="fr-FR" sz="2800" dirty="0" smtClean="0">
                <a:latin typeface="Arial" charset="0"/>
                <a:cs typeface="Arial" charset="0"/>
              </a:rPr>
              <a:t>&lt; </a:t>
            </a:r>
            <a:r>
              <a:rPr lang="fr-FR" altLang="fr-FR" sz="2800" dirty="0">
                <a:latin typeface="Arial" charset="0"/>
                <a:cs typeface="Arial" charset="0"/>
              </a:rPr>
              <a:t>celles nécessaires pour assurer la </a:t>
            </a:r>
            <a:r>
              <a:rPr lang="fr-FR" altLang="fr-FR" sz="2800" dirty="0" err="1">
                <a:latin typeface="Arial" charset="0"/>
                <a:cs typeface="Arial" charset="0"/>
              </a:rPr>
              <a:t>bactéricidie</a:t>
            </a:r>
            <a:r>
              <a:rPr lang="fr-FR" altLang="fr-FR" sz="2800" dirty="0">
                <a:latin typeface="Arial" charset="0"/>
                <a:cs typeface="Arial" charset="0"/>
              </a:rPr>
              <a:t> (# BGN)</a:t>
            </a:r>
          </a:p>
          <a:p>
            <a:pPr>
              <a:buFontTx/>
              <a:buAutoNum type="arabicPeriod"/>
            </a:pPr>
            <a:r>
              <a:rPr lang="fr-FR" altLang="fr-FR" sz="2800" dirty="0">
                <a:latin typeface="Arial" charset="0"/>
                <a:cs typeface="Arial" charset="0"/>
              </a:rPr>
              <a:t>→</a:t>
            </a:r>
            <a:r>
              <a:rPr lang="fr-FR" altLang="fr-FR" sz="2800" dirty="0" smtClean="0">
                <a:latin typeface="Arial" charset="0"/>
                <a:cs typeface="Arial" charset="0"/>
              </a:rPr>
              <a:t> </a:t>
            </a:r>
            <a:r>
              <a:rPr lang="fr-FR" altLang="fr-FR" sz="2800" dirty="0">
                <a:latin typeface="Arial" charset="0"/>
                <a:cs typeface="Arial" charset="0"/>
              </a:rPr>
              <a:t>g</a:t>
            </a:r>
            <a:r>
              <a:rPr lang="fr-FR" altLang="fr-FR" sz="2800" dirty="0" smtClean="0">
                <a:latin typeface="Arial" charset="0"/>
                <a:cs typeface="Arial" charset="0"/>
              </a:rPr>
              <a:t>entamicine </a:t>
            </a:r>
            <a:r>
              <a:rPr lang="fr-FR" altLang="fr-FR" sz="2800" dirty="0">
                <a:latin typeface="Arial" charset="0"/>
                <a:cs typeface="Arial" charset="0"/>
              </a:rPr>
              <a:t>(3mg/kg/j)</a:t>
            </a:r>
          </a:p>
          <a:p>
            <a:pPr>
              <a:buFontTx/>
              <a:buAutoNum type="arabicPeriod"/>
            </a:pPr>
            <a:r>
              <a:rPr lang="fr-FR" altLang="fr-FR" sz="2800" dirty="0" smtClean="0">
                <a:latin typeface="Arial" charset="0"/>
                <a:cs typeface="Arial" charset="0"/>
              </a:rPr>
              <a:t>Conceptuellement: </a:t>
            </a:r>
            <a:r>
              <a:rPr lang="fr-FR" altLang="fr-FR" sz="2800" dirty="0">
                <a:latin typeface="Arial" charset="0"/>
                <a:cs typeface="Arial" charset="0"/>
              </a:rPr>
              <a:t>2-3 </a:t>
            </a:r>
            <a:r>
              <a:rPr lang="fr-FR" altLang="fr-FR" sz="2800" dirty="0" smtClean="0">
                <a:latin typeface="Arial" charset="0"/>
                <a:cs typeface="Arial" charset="0"/>
              </a:rPr>
              <a:t>injections/jour mais DJU : adéquate pour </a:t>
            </a:r>
            <a:r>
              <a:rPr lang="fr-FR" altLang="fr-FR" sz="2800" dirty="0">
                <a:latin typeface="Arial" charset="0"/>
                <a:cs typeface="Arial" charset="0"/>
              </a:rPr>
              <a:t>les streptocoques et </a:t>
            </a:r>
            <a:r>
              <a:rPr lang="fr-FR" altLang="fr-FR" sz="2800" i="1" dirty="0">
                <a:latin typeface="Arial" charset="0"/>
                <a:cs typeface="Arial" charset="0"/>
              </a:rPr>
              <a:t>S. aureus </a:t>
            </a:r>
            <a:r>
              <a:rPr lang="fr-FR" altLang="fr-FR" sz="2800" dirty="0">
                <a:latin typeface="Arial" charset="0"/>
                <a:cs typeface="Arial" charset="0"/>
              </a:rPr>
              <a:t>(entérocoques: </a:t>
            </a:r>
            <a:r>
              <a:rPr lang="fr-FR" altLang="fr-FR" sz="2800" dirty="0" smtClean="0">
                <a:latin typeface="Arial" charset="0"/>
                <a:cs typeface="Arial" charset="0"/>
              </a:rPr>
              <a:t>1-2 </a:t>
            </a:r>
            <a:r>
              <a:rPr lang="fr-FR" altLang="fr-FR" sz="2800" dirty="0">
                <a:latin typeface="Arial" charset="0"/>
                <a:cs typeface="Arial" charset="0"/>
              </a:rPr>
              <a:t>doses)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15"/>
    </mc:Choice>
    <mc:Fallback>
      <p:transition spd="slow" advTm="3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EI à </a:t>
            </a:r>
            <a:r>
              <a:rPr lang="fr-FR" i="1" dirty="0" smtClean="0">
                <a:solidFill>
                  <a:srgbClr val="002060"/>
                </a:solidFill>
              </a:rPr>
              <a:t>E. </a:t>
            </a:r>
            <a:r>
              <a:rPr lang="fr-FR" i="1" dirty="0" err="1" smtClean="0">
                <a:solidFill>
                  <a:srgbClr val="002060"/>
                </a:solidFill>
              </a:rPr>
              <a:t>faecalis</a:t>
            </a:r>
            <a:endParaRPr lang="fr-FR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" y="1383619"/>
            <a:ext cx="8934450" cy="167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051601"/>
            <a:ext cx="6605273" cy="20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42841" r="48499" b="26080"/>
          <a:stretch>
            <a:fillRect/>
          </a:stretch>
        </p:blipFill>
        <p:spPr bwMode="auto">
          <a:xfrm>
            <a:off x="107504" y="682880"/>
            <a:ext cx="103152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59633" y="915566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3"/>
    </mc:Choice>
    <mc:Fallback>
      <p:transition spd="slow" advTm="4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2352" y="0"/>
            <a:ext cx="8579296" cy="85725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A</a:t>
            </a:r>
            <a:r>
              <a:rPr lang="fr-FR" dirty="0" smtClean="0">
                <a:solidFill>
                  <a:srgbClr val="002060"/>
                </a:solidFill>
              </a:rPr>
              <a:t>ntibiothérapie des EI à staphylocoques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782638"/>
            <a:ext cx="89289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Cloxacilline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référence pour EI à SMS</a:t>
            </a:r>
          </a:p>
          <a:p>
            <a:pPr marL="800100" lvl="1" indent="-34290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céfazoline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: semble faire aussi bien avec moins d’effets secondaires</a:t>
            </a:r>
          </a:p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Vancomycine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éférence pour EI à SMR mais efficacité sous optimale (surtout sans gentamicine)</a:t>
            </a:r>
          </a:p>
          <a:p>
            <a:pPr marL="800100" lvl="1" indent="-342900">
              <a:buFontTx/>
              <a:buChar char="-"/>
            </a:pP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aptomycine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(10mg/kg/j): alternative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proposée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éphalosporines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actives sur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SRM: sans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doute une place </a:t>
            </a: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fr-FR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Rifampicine</a:t>
            </a:r>
          </a:p>
          <a:p>
            <a:pPr marL="800100" lvl="1" indent="-34290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EI sur prothèse (SMS et SMR)</a:t>
            </a:r>
          </a:p>
          <a:p>
            <a:pPr marL="800100" lvl="1" indent="-34290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Après quelques jours de tt bactéricide</a:t>
            </a:r>
          </a:p>
          <a:p>
            <a:pPr marL="800100" lvl="1" indent="-342900">
              <a:buFontTx/>
              <a:buChar char="-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 atteinte osseuse ou d’abcès cérébral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5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7"/>
    </mc:Choice>
    <mc:Fallback>
      <p:transition spd="slow" advTm="5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88373" y="137420"/>
            <a:ext cx="7886700" cy="99417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fr-FR" dirty="0">
                <a:solidFill>
                  <a:schemeClr val="tx2"/>
                </a:solidFill>
              </a:rPr>
              <a:t>Liens d’intérêt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91492"/>
              </p:ext>
            </p:extLst>
          </p:nvPr>
        </p:nvGraphicFramePr>
        <p:xfrm>
          <a:off x="1043608" y="1113588"/>
          <a:ext cx="7200800" cy="342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3086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de lien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Compagnies</a:t>
                      </a: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48486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Expertises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ponctuelles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Menarini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486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Orateur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réunion scientifique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Gilead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MSD, Pfizer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486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 </a:t>
                      </a:r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Boards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scientifiques »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Basilea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MSD, Sanofi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Partenariat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réunions scientifiques</a:t>
                      </a:r>
                    </a:p>
                    <a:p>
                      <a:pPr algn="ctr"/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(Journée Hôpital Claude Bernard &amp; Journée Scientifique Fédération de Transplantation, Paris 7)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Astellas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MSD, Pfizer, </a:t>
                      </a:r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Gilead</a:t>
                      </a:r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GSK, Novartis, Roche,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Sanofi (Pasteur)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 Chairman » DMC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MedImmune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FR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AstraZeneca</a:t>
                      </a:r>
                      <a:r>
                        <a:rPr lang="fr-FR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7"/>
    </mc:Choice>
    <mc:Fallback>
      <p:transition spd="slow" advTm="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1" y="1"/>
            <a:ext cx="6732411" cy="15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6" y="1576389"/>
            <a:ext cx="7728656" cy="330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51" y="195487"/>
            <a:ext cx="2125133" cy="1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2193708"/>
            <a:ext cx="2664296" cy="162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473488" y="3351828"/>
            <a:ext cx="1450440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483768" y="3975906"/>
            <a:ext cx="576064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44008" y="4677985"/>
            <a:ext cx="144016" cy="1190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483768" y="2787774"/>
            <a:ext cx="2111516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483768" y="1977684"/>
            <a:ext cx="417646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473488" y="2571750"/>
            <a:ext cx="238654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483768" y="3165816"/>
            <a:ext cx="2592288" cy="1860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483768" y="3759882"/>
            <a:ext cx="1440160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139952" y="4677985"/>
            <a:ext cx="144016" cy="1190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2"/>
    </mc:Choice>
    <mc:Fallback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671"/>
            <a:ext cx="5845628" cy="15547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743" y="174171"/>
            <a:ext cx="2792612" cy="5534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11144" y="674570"/>
            <a:ext cx="217714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 smtClean="0"/>
              <a:t>2017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90867"/>
            <a:ext cx="9146979" cy="20471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3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"/>
    </mc:Choice>
    <mc:Fallback>
      <p:transition spd="slow" advTm="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>
                <a:solidFill>
                  <a:srgbClr val="002060"/>
                </a:solidFill>
              </a:rPr>
              <a:t>Chirurgie cardiaque à la phase aigue: la moitié des patients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9893"/>
              </p:ext>
            </p:extLst>
          </p:nvPr>
        </p:nvGraphicFramePr>
        <p:xfrm>
          <a:off x="107950" y="1491853"/>
          <a:ext cx="8856984" cy="290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448272"/>
                <a:gridCol w="2016224"/>
                <a:gridCol w="1368152"/>
              </a:tblGrid>
              <a:tr h="580565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Auteur (pays)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d’EI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Opérés, n (%)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Délai, j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580565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Selton-Suty</a:t>
                      </a:r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(France)*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VN, prothèse (20%)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223/497 (45%)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[3,23]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580565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Mirabel</a:t>
                      </a:r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(Réas, France)**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VN,</a:t>
                      </a:r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prothèse (18%)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103/198 (52%)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fr-FR" sz="1500" u="sng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580565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Leroy</a:t>
                      </a:r>
                    </a:p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(Réa</a:t>
                      </a:r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Nord France)***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VN, prothèse (21%)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125/248 (50%)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580565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(ICE, Monde)****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VN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661/1296</a:t>
                      </a:r>
                      <a:r>
                        <a:rPr lang="fr-FR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(57%)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[2, 16]</a:t>
                      </a:r>
                      <a:endParaRPr lang="fr-FR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6658" name="ZoneTexte 3"/>
          <p:cNvSpPr txBox="1">
            <a:spLocks noChangeArrowheads="1"/>
          </p:cNvSpPr>
          <p:nvPr/>
        </p:nvSpPr>
        <p:spPr bwMode="auto">
          <a:xfrm>
            <a:off x="1" y="4731544"/>
            <a:ext cx="92884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* Clin Infect Dis 2012, ** Eur Heart J 2014, *** Ann Intensive Care 2015 **** Circulation 2014 </a:t>
            </a:r>
          </a:p>
        </p:txBody>
      </p:sp>
      <p:sp>
        <p:nvSpPr>
          <p:cNvPr id="26659" name="ZoneTexte 4"/>
          <p:cNvSpPr txBox="1">
            <a:spLocks noChangeArrowheads="1"/>
          </p:cNvSpPr>
          <p:nvPr/>
        </p:nvSpPr>
        <p:spPr bwMode="auto">
          <a:xfrm>
            <a:off x="457201" y="4379119"/>
            <a:ext cx="2601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VN = valve native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5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1"/>
    </mc:Choice>
    <mc:Fallback>
      <p:transition spd="slow" advTm="48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ag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221581"/>
            <a:ext cx="8929687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Titre 2"/>
          <p:cNvSpPr>
            <a:spLocks noGrp="1"/>
          </p:cNvSpPr>
          <p:nvPr>
            <p:ph type="title"/>
          </p:nvPr>
        </p:nvSpPr>
        <p:spPr>
          <a:xfrm>
            <a:off x="17464" y="205979"/>
            <a:ext cx="9018587" cy="857250"/>
          </a:xfrm>
        </p:spPr>
        <p:txBody>
          <a:bodyPr>
            <a:normAutofit fontScale="90000"/>
          </a:bodyPr>
          <a:lstStyle/>
          <a:p>
            <a:r>
              <a:rPr lang="fr-FR" smtClean="0">
                <a:solidFill>
                  <a:srgbClr val="002060"/>
                </a:solidFill>
              </a:rPr>
              <a:t>Survie à 1 an selon concordance entre recommandations ESC et pratique</a:t>
            </a:r>
          </a:p>
        </p:txBody>
      </p:sp>
      <p:sp>
        <p:nvSpPr>
          <p:cNvPr id="90115" name="ZoneTexte 3"/>
          <p:cNvSpPr txBox="1">
            <a:spLocks noChangeArrowheads="1"/>
          </p:cNvSpPr>
          <p:nvPr/>
        </p:nvSpPr>
        <p:spPr bwMode="auto">
          <a:xfrm>
            <a:off x="5436096" y="4774168"/>
            <a:ext cx="3240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/>
              <a:t>Iung</a:t>
            </a:r>
            <a:r>
              <a:rPr lang="fr-FR" dirty="0"/>
              <a:t> B, </a:t>
            </a:r>
            <a:r>
              <a:rPr lang="fr-FR" i="1" dirty="0"/>
              <a:t>et al </a:t>
            </a:r>
            <a:r>
              <a:rPr lang="fr-FR" dirty="0" err="1"/>
              <a:t>Eur</a:t>
            </a:r>
            <a:r>
              <a:rPr lang="fr-FR" dirty="0"/>
              <a:t> </a:t>
            </a:r>
            <a:r>
              <a:rPr lang="fr-FR" dirty="0" err="1"/>
              <a:t>Heart</a:t>
            </a:r>
            <a:r>
              <a:rPr lang="fr-FR" dirty="0"/>
              <a:t> J 2016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47664" y="33107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opérés alors que…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74"/>
    </mc:Choice>
    <mc:Fallback>
      <p:transition spd="slow" advTm="3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751" y="35902"/>
            <a:ext cx="8740737" cy="951672"/>
          </a:xfrm>
        </p:spPr>
        <p:txBody>
          <a:bodyPr/>
          <a:lstStyle/>
          <a:p>
            <a:r>
              <a:rPr lang="fr-FR" sz="4000" dirty="0" smtClean="0">
                <a:solidFill>
                  <a:srgbClr val="000066"/>
                </a:solidFill>
              </a:rPr>
              <a:t>Les patients qui devraient être opérés et ne le sont pas</a:t>
            </a:r>
            <a:endParaRPr lang="fr-FR" sz="4000" dirty="0">
              <a:solidFill>
                <a:srgbClr val="000066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21989"/>
            <a:ext cx="5067023" cy="365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5105" y="4773859"/>
            <a:ext cx="2941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Chu VH et al. Circulation 2015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4050632" y="4717182"/>
            <a:ext cx="50933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401583"/>
              </p:ext>
            </p:extLst>
          </p:nvPr>
        </p:nvGraphicFramePr>
        <p:xfrm>
          <a:off x="179512" y="1869672"/>
          <a:ext cx="3456384" cy="130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152128"/>
                <a:gridCol w="1152128"/>
              </a:tblGrid>
              <a:tr h="686265">
                <a:tc>
                  <a:txBody>
                    <a:bodyPr/>
                    <a:lstStyle/>
                    <a:p>
                      <a:endParaRPr lang="fr-F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Chir</a:t>
                      </a:r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Chir</a:t>
                      </a:r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Décès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55/58</a:t>
                      </a:r>
                    </a:p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57/100</a:t>
                      </a:r>
                    </a:p>
                    <a:p>
                      <a:pPr algn="ctr"/>
                      <a:r>
                        <a:rPr lang="fr-F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51519" y="3187641"/>
            <a:ext cx="3528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Mirabel M, et al. </a:t>
            </a:r>
            <a:r>
              <a:rPr lang="fr-FR" sz="1600" dirty="0" err="1" smtClean="0"/>
              <a:t>Eur</a:t>
            </a:r>
            <a:r>
              <a:rPr lang="fr-FR" sz="1600" dirty="0" smtClean="0"/>
              <a:t> </a:t>
            </a:r>
            <a:r>
              <a:rPr lang="fr-FR" sz="1600" dirty="0" err="1" smtClean="0"/>
              <a:t>Heart</a:t>
            </a:r>
            <a:r>
              <a:rPr lang="fr-FR" sz="1600" dirty="0" smtClean="0"/>
              <a:t> J 2014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223751" y="1149366"/>
            <a:ext cx="32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158/198 (79%) patients avec indication opératoire</a:t>
            </a:r>
            <a:endParaRPr lang="fr-FR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8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9"/>
    </mc:Choice>
    <mc:Fallback>
      <p:transition spd="slow" advTm="4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232"/>
            <a:ext cx="8229600" cy="85725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Le recours à la chirurgie cardiaque: un dialogue à plusieurs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31100" t="34880" r="46220" b="18921"/>
          <a:stretch/>
        </p:blipFill>
        <p:spPr>
          <a:xfrm>
            <a:off x="2131369" y="2114576"/>
            <a:ext cx="1508241" cy="12961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24013" t="33201" r="38187" b="18920"/>
          <a:stretch/>
        </p:blipFill>
        <p:spPr>
          <a:xfrm>
            <a:off x="5384787" y="2411609"/>
            <a:ext cx="1819149" cy="972108"/>
          </a:xfrm>
          <a:prstGeom prst="rect">
            <a:avLst/>
          </a:prstGeom>
        </p:spPr>
      </p:pic>
      <p:sp>
        <p:nvSpPr>
          <p:cNvPr id="5" name="Double flèche horizontale 4"/>
          <p:cNvSpPr/>
          <p:nvPr/>
        </p:nvSpPr>
        <p:spPr>
          <a:xfrm>
            <a:off x="3995936" y="2627633"/>
            <a:ext cx="1008112" cy="2700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454552" y="1505498"/>
            <a:ext cx="2232248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28184" y="4062697"/>
            <a:ext cx="2232248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664729" y="1518557"/>
            <a:ext cx="2232248" cy="32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28680" y="4073750"/>
            <a:ext cx="2698336" cy="324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616518" y="143668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Anesthésiste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61695" y="1436683"/>
            <a:ext cx="218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Cardiologue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66817" y="3985718"/>
            <a:ext cx="215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Neurologue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35133" y="4004988"/>
            <a:ext cx="2698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Spécialiste image*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5072" y="4448394"/>
            <a:ext cx="8978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IRM, scan corps entier, (parfois: TEP, scintigraphie aux leucocytes marqués, scan cardiaque</a:t>
            </a:r>
            <a:r>
              <a:rPr lang="fr-FR" dirty="0" smtClean="0"/>
              <a:t>….)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5575" y="2627633"/>
            <a:ext cx="1375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Chirurgien</a:t>
            </a:r>
            <a:endParaRPr lang="fr-FR" sz="2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239151" y="2596275"/>
            <a:ext cx="179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Réanimateur</a:t>
            </a:r>
            <a:endParaRPr lang="fr-FR" sz="20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8"/>
    </mc:Choice>
    <mc:Fallback>
      <p:transition spd="slow" advTm="1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976" y="578644"/>
            <a:ext cx="8825582" cy="573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42" name="ZoneTexte 2"/>
          <p:cNvSpPr txBox="1">
            <a:spLocks noChangeArrowheads="1"/>
          </p:cNvSpPr>
          <p:nvPr/>
        </p:nvSpPr>
        <p:spPr bwMode="auto">
          <a:xfrm>
            <a:off x="180976" y="527448"/>
            <a:ext cx="8855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The ICU patient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smtClean="0">
                <a:solidFill>
                  <a:schemeClr val="bg1"/>
                </a:solidFill>
              </a:rPr>
              <a:t>IE : no </a:t>
            </a:r>
            <a:r>
              <a:rPr lang="fr-FR" sz="2800" dirty="0" err="1" smtClean="0">
                <a:solidFill>
                  <a:schemeClr val="bg1"/>
                </a:solidFill>
              </a:rPr>
              <a:t>neurological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complications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819150" y="1350169"/>
            <a:ext cx="2808288" cy="8096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299175" y="1172648"/>
            <a:ext cx="4707383" cy="16479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45" name="ZoneTexte 5"/>
          <p:cNvSpPr txBox="1">
            <a:spLocks noChangeArrowheads="1"/>
          </p:cNvSpPr>
          <p:nvPr/>
        </p:nvSpPr>
        <p:spPr bwMode="auto">
          <a:xfrm>
            <a:off x="963614" y="1352015"/>
            <a:ext cx="25923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/>
              <a:t>Massive </a:t>
            </a:r>
            <a:r>
              <a:rPr lang="fr-FR" sz="2000" dirty="0" err="1"/>
              <a:t>aortic</a:t>
            </a:r>
            <a:r>
              <a:rPr lang="fr-FR" sz="2000" dirty="0"/>
              <a:t> or mitral </a:t>
            </a:r>
            <a:r>
              <a:rPr lang="fr-FR" sz="2000" dirty="0" err="1"/>
              <a:t>regurgitation</a:t>
            </a:r>
            <a:endParaRPr lang="fr-FR" sz="2000" dirty="0"/>
          </a:p>
        </p:txBody>
      </p:sp>
      <p:sp>
        <p:nvSpPr>
          <p:cNvPr id="7" name="Flèche vers le bas 6"/>
          <p:cNvSpPr/>
          <p:nvPr/>
        </p:nvSpPr>
        <p:spPr>
          <a:xfrm>
            <a:off x="1981200" y="2244329"/>
            <a:ext cx="48418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52489" y="3061097"/>
            <a:ext cx="2663825" cy="647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48" name="ZoneTexte 8"/>
          <p:cNvSpPr txBox="1">
            <a:spLocks noChangeArrowheads="1"/>
          </p:cNvSpPr>
          <p:nvPr/>
        </p:nvSpPr>
        <p:spPr bwMode="auto">
          <a:xfrm>
            <a:off x="819151" y="3061098"/>
            <a:ext cx="2733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/>
              <a:t>Cardiac surgery &lt; 24h</a:t>
            </a:r>
          </a:p>
          <a:p>
            <a:pPr algn="ctr"/>
            <a:r>
              <a:rPr lang="fr-FR" sz="2000"/>
              <a:t>« Emergency »</a:t>
            </a:r>
          </a:p>
        </p:txBody>
      </p:sp>
      <p:sp>
        <p:nvSpPr>
          <p:cNvPr id="61449" name="ZoneTexte 9"/>
          <p:cNvSpPr txBox="1">
            <a:spLocks noChangeArrowheads="1"/>
          </p:cNvSpPr>
          <p:nvPr/>
        </p:nvSpPr>
        <p:spPr bwMode="auto">
          <a:xfrm>
            <a:off x="4308675" y="1282631"/>
            <a:ext cx="51527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err="1"/>
              <a:t>Ao</a:t>
            </a:r>
            <a:r>
              <a:rPr lang="fr-FR" dirty="0"/>
              <a:t> or Mi </a:t>
            </a:r>
            <a:r>
              <a:rPr lang="fr-FR" dirty="0" err="1"/>
              <a:t>regurgitation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Id + </a:t>
            </a:r>
            <a:r>
              <a:rPr lang="fr-FR" dirty="0" err="1"/>
              <a:t>vegetation</a:t>
            </a:r>
            <a:r>
              <a:rPr lang="fr-FR" dirty="0"/>
              <a:t> </a:t>
            </a:r>
            <a:r>
              <a:rPr lang="fr-FR" u="sng" dirty="0"/>
              <a:t>&gt;</a:t>
            </a:r>
            <a:r>
              <a:rPr lang="fr-FR" dirty="0" smtClean="0"/>
              <a:t>10-15 mm/mobile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vegetation</a:t>
            </a:r>
            <a:r>
              <a:rPr lang="fr-FR" dirty="0" smtClean="0"/>
              <a:t> </a:t>
            </a:r>
            <a:r>
              <a:rPr lang="fr-FR" u="sng" dirty="0"/>
              <a:t>&gt;</a:t>
            </a:r>
            <a:r>
              <a:rPr lang="fr-FR" dirty="0"/>
              <a:t>10-15 </a:t>
            </a:r>
            <a:r>
              <a:rPr lang="fr-FR" dirty="0" smtClean="0"/>
              <a:t>mm/mobile + </a:t>
            </a:r>
            <a:r>
              <a:rPr lang="fr-FR" dirty="0" err="1" smtClean="0"/>
              <a:t>embol</a:t>
            </a:r>
            <a:r>
              <a:rPr lang="fr-FR" dirty="0" smtClean="0"/>
              <a:t>(s)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or </a:t>
            </a:r>
            <a:r>
              <a:rPr lang="fr-FR" dirty="0" err="1"/>
              <a:t>paravalvular</a:t>
            </a:r>
            <a:r>
              <a:rPr lang="fr-FR" dirty="0"/>
              <a:t> </a:t>
            </a:r>
            <a:r>
              <a:rPr lang="fr-FR" dirty="0" err="1"/>
              <a:t>abscess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or + BC &gt; 72 h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11" name="Flèche vers le bas 10"/>
          <p:cNvSpPr/>
          <p:nvPr/>
        </p:nvSpPr>
        <p:spPr>
          <a:xfrm>
            <a:off x="6948264" y="2798906"/>
            <a:ext cx="141363" cy="359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435600" y="3171826"/>
            <a:ext cx="3106738" cy="4405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52" name="ZoneTexte 12"/>
          <p:cNvSpPr txBox="1">
            <a:spLocks noChangeArrowheads="1"/>
          </p:cNvSpPr>
          <p:nvPr/>
        </p:nvSpPr>
        <p:spPr bwMode="auto">
          <a:xfrm>
            <a:off x="5518150" y="3246835"/>
            <a:ext cx="3024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Septic shock + SOFA </a:t>
            </a:r>
            <a:r>
              <a:rPr lang="fr-FR" u="sng"/>
              <a:t>&gt;</a:t>
            </a:r>
            <a:r>
              <a:rPr lang="fr-FR"/>
              <a:t> 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740650" y="3687366"/>
            <a:ext cx="788988" cy="2131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54" name="ZoneTexte 23"/>
          <p:cNvSpPr txBox="1">
            <a:spLocks noChangeArrowheads="1"/>
          </p:cNvSpPr>
          <p:nvPr/>
        </p:nvSpPr>
        <p:spPr bwMode="auto">
          <a:xfrm>
            <a:off x="7754939" y="3617835"/>
            <a:ext cx="801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  </a:t>
            </a:r>
            <a:r>
              <a:rPr lang="fr-FR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26" name="Flèche vers le bas 25"/>
          <p:cNvSpPr/>
          <p:nvPr/>
        </p:nvSpPr>
        <p:spPr>
          <a:xfrm>
            <a:off x="7885113" y="3995738"/>
            <a:ext cx="488950" cy="4119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084889" y="4457700"/>
            <a:ext cx="2808287" cy="648891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57" name="ZoneTexte 27"/>
          <p:cNvSpPr txBox="1">
            <a:spLocks noChangeArrowheads="1"/>
          </p:cNvSpPr>
          <p:nvPr/>
        </p:nvSpPr>
        <p:spPr bwMode="auto">
          <a:xfrm>
            <a:off x="6084888" y="4516041"/>
            <a:ext cx="27352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 err="1"/>
              <a:t>Cardiac</a:t>
            </a:r>
            <a:r>
              <a:rPr lang="fr-FR" dirty="0"/>
              <a:t> </a:t>
            </a:r>
            <a:r>
              <a:rPr lang="fr-FR" dirty="0" err="1"/>
              <a:t>surgery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« Urgent </a:t>
            </a:r>
            <a:r>
              <a:rPr lang="fr-FR" dirty="0" smtClean="0"/>
              <a:t>» (2-7 d)</a:t>
            </a:r>
            <a:endParaRPr lang="fr-FR" dirty="0"/>
          </a:p>
          <a:p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5219701" y="3708798"/>
            <a:ext cx="792163" cy="28694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59" name="ZoneTexte 29"/>
          <p:cNvSpPr txBox="1">
            <a:spLocks noChangeArrowheads="1"/>
          </p:cNvSpPr>
          <p:nvPr/>
        </p:nvSpPr>
        <p:spPr bwMode="auto">
          <a:xfrm>
            <a:off x="5289550" y="3651886"/>
            <a:ext cx="773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Flèche gauche 30"/>
          <p:cNvSpPr/>
          <p:nvPr/>
        </p:nvSpPr>
        <p:spPr>
          <a:xfrm>
            <a:off x="4583113" y="3957638"/>
            <a:ext cx="977900" cy="3631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517775" y="3949303"/>
            <a:ext cx="1811338" cy="5845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62" name="ZoneTexte 32"/>
          <p:cNvSpPr txBox="1">
            <a:spLocks noChangeArrowheads="1"/>
          </p:cNvSpPr>
          <p:nvPr/>
        </p:nvSpPr>
        <p:spPr bwMode="auto">
          <a:xfrm>
            <a:off x="2627314" y="4063604"/>
            <a:ext cx="1811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Try to stabilize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22688" y="4601766"/>
            <a:ext cx="622300" cy="292894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64" name="ZoneTexte 34"/>
          <p:cNvSpPr txBox="1">
            <a:spLocks noChangeArrowheads="1"/>
          </p:cNvSpPr>
          <p:nvPr/>
        </p:nvSpPr>
        <p:spPr bwMode="auto">
          <a:xfrm>
            <a:off x="3759399" y="4592241"/>
            <a:ext cx="620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Yes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7" name="Flèche droite 36"/>
          <p:cNvSpPr/>
          <p:nvPr/>
        </p:nvSpPr>
        <p:spPr>
          <a:xfrm>
            <a:off x="4730750" y="4601767"/>
            <a:ext cx="977900" cy="364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2465388" y="4601766"/>
            <a:ext cx="666750" cy="292894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67" name="ZoneTexte 38"/>
          <p:cNvSpPr txBox="1">
            <a:spLocks noChangeArrowheads="1"/>
          </p:cNvSpPr>
          <p:nvPr/>
        </p:nvSpPr>
        <p:spPr bwMode="auto">
          <a:xfrm>
            <a:off x="2517353" y="4592241"/>
            <a:ext cx="561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0" name="Flèche gauche 39"/>
          <p:cNvSpPr/>
          <p:nvPr/>
        </p:nvSpPr>
        <p:spPr>
          <a:xfrm>
            <a:off x="1725613" y="4601766"/>
            <a:ext cx="654050" cy="357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107951" y="4407694"/>
            <a:ext cx="1617663" cy="648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470" name="ZoneTexte 41"/>
          <p:cNvSpPr txBox="1">
            <a:spLocks noChangeArrowheads="1"/>
          </p:cNvSpPr>
          <p:nvPr/>
        </p:nvSpPr>
        <p:spPr bwMode="auto">
          <a:xfrm>
            <a:off x="180976" y="4601767"/>
            <a:ext cx="142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Medical Rx</a:t>
            </a:r>
          </a:p>
        </p:txBody>
      </p:sp>
      <p:pic>
        <p:nvPicPr>
          <p:cNvPr id="61471" name="Picture 40"/>
          <p:cNvPicPr>
            <a:picLocks noChangeAspect="1" noChangeArrowheads="1"/>
          </p:cNvPicPr>
          <p:nvPr/>
        </p:nvPicPr>
        <p:blipFill>
          <a:blip r:embed="rId5"/>
          <a:srcRect l="14557" t="14844" r="39961" b="69939"/>
          <a:stretch>
            <a:fillRect/>
          </a:stretch>
        </p:blipFill>
        <p:spPr bwMode="auto">
          <a:xfrm>
            <a:off x="6480175" y="46435"/>
            <a:ext cx="2413000" cy="4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2" name="Image 2"/>
          <p:cNvPicPr>
            <a:picLocks noChangeAspect="1"/>
          </p:cNvPicPr>
          <p:nvPr/>
        </p:nvPicPr>
        <p:blipFill>
          <a:blip r:embed="rId6"/>
          <a:srcRect l="23540" t="43280" r="42439" b="43280"/>
          <a:stretch>
            <a:fillRect/>
          </a:stretch>
        </p:blipFill>
        <p:spPr bwMode="auto">
          <a:xfrm>
            <a:off x="1333500" y="3572"/>
            <a:ext cx="3451225" cy="57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3" name="ZoneTexte 5"/>
          <p:cNvSpPr txBox="1">
            <a:spLocks noChangeArrowheads="1"/>
          </p:cNvSpPr>
          <p:nvPr/>
        </p:nvSpPr>
        <p:spPr bwMode="auto">
          <a:xfrm>
            <a:off x="5076826" y="195263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2014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8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34"/>
    </mc:Choice>
    <mc:Fallback>
      <p:transition spd="slow" advTm="7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re 2"/>
          <p:cNvSpPr>
            <a:spLocks noGrp="1"/>
          </p:cNvSpPr>
          <p:nvPr>
            <p:ph type="title" idx="4294967295"/>
          </p:nvPr>
        </p:nvSpPr>
        <p:spPr>
          <a:xfrm>
            <a:off x="72571" y="151210"/>
            <a:ext cx="9144000" cy="1340420"/>
          </a:xfrm>
        </p:spPr>
        <p:txBody>
          <a:bodyPr/>
          <a:lstStyle/>
          <a:p>
            <a:pPr eaLnBrk="1" hangingPunct="1"/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Factors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associated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with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mortality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b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( 59.5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months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)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among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operated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patients (n=103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) </a:t>
            </a:r>
            <a:r>
              <a:rPr lang="fr-FR" sz="3200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pre</a:t>
            </a:r>
            <a:r>
              <a:rPr lang="fr-FR" sz="3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-op SOFA score</a:t>
            </a:r>
          </a:p>
        </p:txBody>
      </p:sp>
      <p:sp>
        <p:nvSpPr>
          <p:cNvPr id="77826" name="ZoneTexte 4"/>
          <p:cNvSpPr txBox="1">
            <a:spLocks noChangeArrowheads="1"/>
          </p:cNvSpPr>
          <p:nvPr/>
        </p:nvSpPr>
        <p:spPr bwMode="auto">
          <a:xfrm>
            <a:off x="1763713" y="4768453"/>
            <a:ext cx="7023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>
                <a:cs typeface="Arial" charset="0"/>
              </a:rPr>
              <a:t>Mirabel M, Sonneville R et al Eur Heart J 2013</a:t>
            </a:r>
          </a:p>
        </p:txBody>
      </p:sp>
      <p:pic>
        <p:nvPicPr>
          <p:cNvPr id="77827" name="Picture 16"/>
          <p:cNvPicPr>
            <a:picLocks noChangeAspect="1" noChangeArrowheads="1"/>
          </p:cNvPicPr>
          <p:nvPr/>
        </p:nvPicPr>
        <p:blipFill>
          <a:blip r:embed="rId4"/>
          <a:srcRect l="18164" t="30937" r="30859" b="15625"/>
          <a:stretch>
            <a:fillRect/>
          </a:stretch>
        </p:blipFill>
        <p:spPr bwMode="auto">
          <a:xfrm>
            <a:off x="1285875" y="1539478"/>
            <a:ext cx="65722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4140201" y="1762125"/>
            <a:ext cx="1584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0-4</a:t>
            </a: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924300" y="2247900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5-9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35375" y="2625329"/>
            <a:ext cx="1873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10-14</a:t>
            </a:r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2555876" y="2950369"/>
            <a:ext cx="115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15-20</a:t>
            </a:r>
          </a:p>
        </p:txBody>
      </p:sp>
      <p:sp>
        <p:nvSpPr>
          <p:cNvPr id="77832" name="Text Box 9"/>
          <p:cNvSpPr txBox="1">
            <a:spLocks noChangeArrowheads="1"/>
          </p:cNvSpPr>
          <p:nvPr/>
        </p:nvSpPr>
        <p:spPr bwMode="auto">
          <a:xfrm>
            <a:off x="6443664" y="1275160"/>
            <a:ext cx="1584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  <a:p>
            <a:pPr>
              <a:spcBef>
                <a:spcPct val="50000"/>
              </a:spcBef>
            </a:pPr>
            <a:endParaRPr lang="fr-FR"/>
          </a:p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77833" name="Text Box 10"/>
          <p:cNvSpPr txBox="1">
            <a:spLocks noChangeArrowheads="1"/>
          </p:cNvSpPr>
          <p:nvPr/>
        </p:nvSpPr>
        <p:spPr bwMode="auto">
          <a:xfrm>
            <a:off x="6372226" y="1383507"/>
            <a:ext cx="1584325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3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8"/>
    </mc:Choice>
    <mc:Fallback>
      <p:transition spd="slow" advTm="1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78644"/>
            <a:ext cx="8712646" cy="573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30" name="ZoneTexte 2"/>
          <p:cNvSpPr txBox="1">
            <a:spLocks noChangeArrowheads="1"/>
          </p:cNvSpPr>
          <p:nvPr/>
        </p:nvSpPr>
        <p:spPr bwMode="auto">
          <a:xfrm>
            <a:off x="107504" y="527448"/>
            <a:ext cx="8712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The ICU patient </a:t>
            </a:r>
            <a:r>
              <a:rPr lang="fr-FR" sz="2800" dirty="0" err="1">
                <a:solidFill>
                  <a:schemeClr val="bg1"/>
                </a:solidFill>
              </a:rPr>
              <a:t>with</a:t>
            </a:r>
            <a:r>
              <a:rPr lang="fr-FR" sz="2800" dirty="0">
                <a:solidFill>
                  <a:schemeClr val="bg1"/>
                </a:solidFill>
              </a:rPr>
              <a:t> IE </a:t>
            </a:r>
            <a:r>
              <a:rPr lang="fr-FR" sz="2800" dirty="0" smtClean="0">
                <a:solidFill>
                  <a:schemeClr val="bg1"/>
                </a:solidFill>
              </a:rPr>
              <a:t>+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neurological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complications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979713" y="1616869"/>
            <a:ext cx="4730456" cy="16749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395536" y="2291357"/>
            <a:ext cx="485775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59893" y="3439715"/>
            <a:ext cx="2663825" cy="6477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34" name="ZoneTexte 8"/>
          <p:cNvSpPr txBox="1">
            <a:spLocks noChangeArrowheads="1"/>
          </p:cNvSpPr>
          <p:nvPr/>
        </p:nvSpPr>
        <p:spPr bwMode="auto">
          <a:xfrm>
            <a:off x="107504" y="3496270"/>
            <a:ext cx="2733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err="1"/>
              <a:t>Medical</a:t>
            </a:r>
            <a:r>
              <a:rPr lang="fr-FR" sz="2000" dirty="0"/>
              <a:t>  </a:t>
            </a:r>
            <a:r>
              <a:rPr lang="fr-FR" sz="2000" dirty="0" err="1"/>
              <a:t>Rx</a:t>
            </a:r>
            <a:endParaRPr lang="fr-FR" sz="2000" dirty="0"/>
          </a:p>
        </p:txBody>
      </p:sp>
      <p:sp>
        <p:nvSpPr>
          <p:cNvPr id="264201" name="ZoneTexte 9"/>
          <p:cNvSpPr txBox="1">
            <a:spLocks noChangeArrowheads="1"/>
          </p:cNvSpPr>
          <p:nvPr/>
        </p:nvSpPr>
        <p:spPr bwMode="auto">
          <a:xfrm>
            <a:off x="2051721" y="1623988"/>
            <a:ext cx="72886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dirty="0" err="1"/>
              <a:t>Masssive</a:t>
            </a:r>
            <a:r>
              <a:rPr lang="fr-FR" dirty="0"/>
              <a:t> or </a:t>
            </a: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smtClean="0"/>
              <a:t>valve </a:t>
            </a:r>
            <a:r>
              <a:rPr lang="fr-FR" dirty="0" err="1" smtClean="0"/>
              <a:t>regurgitation</a:t>
            </a:r>
            <a:endParaRPr lang="fr-FR" dirty="0"/>
          </a:p>
          <a:p>
            <a:pPr marL="285750" indent="-285750">
              <a:buFontTx/>
              <a:buChar char="-"/>
              <a:defRPr/>
            </a:pPr>
            <a:r>
              <a:rPr lang="fr-FR" dirty="0" smtClean="0"/>
              <a:t>Id + </a:t>
            </a:r>
            <a:r>
              <a:rPr lang="fr-FR" dirty="0" err="1"/>
              <a:t>vegetation</a:t>
            </a:r>
            <a:r>
              <a:rPr lang="fr-FR" dirty="0"/>
              <a:t> </a:t>
            </a:r>
            <a:r>
              <a:rPr lang="fr-FR" u="sng" dirty="0"/>
              <a:t>&gt;</a:t>
            </a:r>
            <a:r>
              <a:rPr lang="fr-FR" dirty="0"/>
              <a:t> </a:t>
            </a:r>
            <a:r>
              <a:rPr lang="fr-FR" dirty="0" smtClean="0"/>
              <a:t>10-15 </a:t>
            </a:r>
            <a:r>
              <a:rPr lang="fr-FR" dirty="0"/>
              <a:t>mm*/</a:t>
            </a:r>
            <a:r>
              <a:rPr lang="fr-FR" dirty="0" smtClean="0"/>
              <a:t>mobile</a:t>
            </a:r>
          </a:p>
          <a:p>
            <a:pPr marL="285750" indent="-285750">
              <a:buFontTx/>
              <a:buChar char="-"/>
              <a:defRPr/>
            </a:pPr>
            <a:r>
              <a:rPr lang="fr-FR" dirty="0" err="1"/>
              <a:t>V</a:t>
            </a:r>
            <a:r>
              <a:rPr lang="fr-FR" dirty="0" err="1" smtClean="0"/>
              <a:t>egetation</a:t>
            </a:r>
            <a:r>
              <a:rPr lang="fr-FR" dirty="0" smtClean="0"/>
              <a:t> </a:t>
            </a:r>
            <a:r>
              <a:rPr lang="fr-FR" u="sng" dirty="0"/>
              <a:t>&gt;</a:t>
            </a:r>
            <a:r>
              <a:rPr lang="fr-FR" dirty="0"/>
              <a:t> 10-15 mm*/</a:t>
            </a:r>
            <a:r>
              <a:rPr lang="fr-FR" dirty="0" smtClean="0"/>
              <a:t>mobile +</a:t>
            </a:r>
          </a:p>
          <a:p>
            <a:pPr>
              <a:defRPr/>
            </a:pPr>
            <a:r>
              <a:rPr lang="fr-FR" dirty="0"/>
              <a:t> </a:t>
            </a:r>
            <a:r>
              <a:rPr lang="fr-FR" dirty="0" smtClean="0"/>
              <a:t>     embolie (s)</a:t>
            </a:r>
            <a:endParaRPr lang="fr-FR" dirty="0"/>
          </a:p>
          <a:p>
            <a:pPr marL="285750" indent="-285750">
              <a:buFontTx/>
              <a:buChar char="-"/>
              <a:defRPr/>
            </a:pPr>
            <a:r>
              <a:rPr lang="fr-FR" dirty="0"/>
              <a:t>or </a:t>
            </a:r>
            <a:r>
              <a:rPr lang="fr-FR" dirty="0" err="1"/>
              <a:t>paravalvular</a:t>
            </a:r>
            <a:r>
              <a:rPr lang="fr-FR" dirty="0"/>
              <a:t> </a:t>
            </a:r>
            <a:r>
              <a:rPr lang="fr-FR" dirty="0" err="1"/>
              <a:t>abscess</a:t>
            </a:r>
            <a:endParaRPr lang="fr-FR" dirty="0"/>
          </a:p>
          <a:p>
            <a:pPr marL="285750" indent="-285750">
              <a:buFontTx/>
              <a:buChar char="-"/>
              <a:defRPr/>
            </a:pPr>
            <a:r>
              <a:rPr lang="fr-FR" dirty="0"/>
              <a:t>or + BC &gt; 72 h</a:t>
            </a:r>
          </a:p>
          <a:p>
            <a:pPr marL="285750" indent="-285750">
              <a:buFontTx/>
              <a:buChar char="-"/>
              <a:defRPr/>
            </a:pPr>
            <a:endParaRPr lang="fr-FR" dirty="0"/>
          </a:p>
        </p:txBody>
      </p:sp>
      <p:sp>
        <p:nvSpPr>
          <p:cNvPr id="11" name="Flèche vers le bas 10"/>
          <p:cNvSpPr/>
          <p:nvPr/>
        </p:nvSpPr>
        <p:spPr>
          <a:xfrm>
            <a:off x="7886700" y="2033588"/>
            <a:ext cx="485775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823770" y="3238142"/>
            <a:ext cx="3240856" cy="12408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38" name="ZoneTexte 12"/>
          <p:cNvSpPr txBox="1">
            <a:spLocks noChangeArrowheads="1"/>
          </p:cNvSpPr>
          <p:nvPr/>
        </p:nvSpPr>
        <p:spPr bwMode="auto">
          <a:xfrm>
            <a:off x="5986464" y="3288238"/>
            <a:ext cx="35782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/>
              <a:t>GCS &lt; 10</a:t>
            </a:r>
          </a:p>
          <a:p>
            <a:r>
              <a:rPr lang="fr-FR" dirty="0"/>
              <a:t>Large </a:t>
            </a:r>
            <a:r>
              <a:rPr lang="fr-FR" dirty="0" err="1"/>
              <a:t>ischemic</a:t>
            </a:r>
            <a:r>
              <a:rPr lang="fr-FR" dirty="0"/>
              <a:t> stroke</a:t>
            </a:r>
          </a:p>
          <a:p>
            <a:r>
              <a:rPr lang="fr-FR" dirty="0" err="1" smtClean="0"/>
              <a:t>Hemorragic</a:t>
            </a:r>
            <a:r>
              <a:rPr lang="fr-FR" dirty="0" smtClean="0"/>
              <a:t> </a:t>
            </a:r>
            <a:r>
              <a:rPr lang="fr-FR" dirty="0" err="1"/>
              <a:t>lesions</a:t>
            </a:r>
            <a:endParaRPr lang="fr-FR" dirty="0"/>
          </a:p>
          <a:p>
            <a:r>
              <a:rPr lang="fr-FR" dirty="0"/>
              <a:t>MOF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44952" y="4643346"/>
            <a:ext cx="788988" cy="1916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40" name="ZoneTexte 23"/>
          <p:cNvSpPr txBox="1">
            <a:spLocks noChangeArrowheads="1"/>
          </p:cNvSpPr>
          <p:nvPr/>
        </p:nvSpPr>
        <p:spPr bwMode="auto">
          <a:xfrm>
            <a:off x="7144952" y="4554525"/>
            <a:ext cx="1096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/>
              <a:t>  </a:t>
            </a:r>
            <a:r>
              <a:rPr lang="fr-FR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8176" y="4488657"/>
            <a:ext cx="2808287" cy="648890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42" name="ZoneTexte 27"/>
          <p:cNvSpPr txBox="1">
            <a:spLocks noChangeArrowheads="1"/>
          </p:cNvSpPr>
          <p:nvPr/>
        </p:nvSpPr>
        <p:spPr bwMode="auto">
          <a:xfrm>
            <a:off x="3178176" y="4502944"/>
            <a:ext cx="27352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/>
              <a:t>Cardiac surgery </a:t>
            </a:r>
          </a:p>
          <a:p>
            <a:pPr algn="ctr"/>
            <a:r>
              <a:rPr lang="fr-FR"/>
              <a:t>Emergency/urgent</a:t>
            </a:r>
          </a:p>
          <a:p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852850" y="2190700"/>
            <a:ext cx="792163" cy="28694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44" name="ZoneTexte 29"/>
          <p:cNvSpPr txBox="1">
            <a:spLocks noChangeArrowheads="1"/>
          </p:cNvSpPr>
          <p:nvPr/>
        </p:nvSpPr>
        <p:spPr bwMode="auto">
          <a:xfrm>
            <a:off x="6876506" y="2161996"/>
            <a:ext cx="773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Yes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Flèche gauche 30"/>
          <p:cNvSpPr/>
          <p:nvPr/>
        </p:nvSpPr>
        <p:spPr>
          <a:xfrm>
            <a:off x="3178176" y="3630305"/>
            <a:ext cx="977900" cy="2905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572001" y="3662988"/>
            <a:ext cx="622300" cy="292894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47" name="ZoneTexte 34"/>
          <p:cNvSpPr txBox="1">
            <a:spLocks noChangeArrowheads="1"/>
          </p:cNvSpPr>
          <p:nvPr/>
        </p:nvSpPr>
        <p:spPr bwMode="auto">
          <a:xfrm>
            <a:off x="4573588" y="3598070"/>
            <a:ext cx="620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58430" y="2511622"/>
            <a:ext cx="666750" cy="292894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Flèche gauche 39"/>
          <p:cNvSpPr/>
          <p:nvPr/>
        </p:nvSpPr>
        <p:spPr>
          <a:xfrm>
            <a:off x="6248011" y="4607421"/>
            <a:ext cx="654050" cy="357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3750" name="Picture 40"/>
          <p:cNvPicPr>
            <a:picLocks noChangeAspect="1" noChangeArrowheads="1"/>
          </p:cNvPicPr>
          <p:nvPr/>
        </p:nvPicPr>
        <p:blipFill>
          <a:blip r:embed="rId4"/>
          <a:srcRect l="14557" t="14844" r="39961" b="69939"/>
          <a:stretch>
            <a:fillRect/>
          </a:stretch>
        </p:blipFill>
        <p:spPr bwMode="auto">
          <a:xfrm>
            <a:off x="6480175" y="46435"/>
            <a:ext cx="2413000" cy="4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1" name="Image 2"/>
          <p:cNvPicPr>
            <a:picLocks noChangeAspect="1"/>
          </p:cNvPicPr>
          <p:nvPr/>
        </p:nvPicPr>
        <p:blipFill>
          <a:blip r:embed="rId5"/>
          <a:srcRect l="23540" t="43280" r="42439" b="43280"/>
          <a:stretch>
            <a:fillRect/>
          </a:stretch>
        </p:blipFill>
        <p:spPr bwMode="auto">
          <a:xfrm>
            <a:off x="1363664" y="1"/>
            <a:ext cx="3451225" cy="57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2" name="ZoneTexte 5"/>
          <p:cNvSpPr txBox="1">
            <a:spLocks noChangeArrowheads="1"/>
          </p:cNvSpPr>
          <p:nvPr/>
        </p:nvSpPr>
        <p:spPr bwMode="auto">
          <a:xfrm>
            <a:off x="5076826" y="195263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2014</a:t>
            </a:r>
          </a:p>
        </p:txBody>
      </p:sp>
      <p:sp>
        <p:nvSpPr>
          <p:cNvPr id="3" name="Rectangle 2"/>
          <p:cNvSpPr/>
          <p:nvPr/>
        </p:nvSpPr>
        <p:spPr>
          <a:xfrm>
            <a:off x="2242195" y="1152525"/>
            <a:ext cx="4645025" cy="464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54" name="ZoneTexte 5"/>
          <p:cNvSpPr txBox="1">
            <a:spLocks noChangeArrowheads="1"/>
          </p:cNvSpPr>
          <p:nvPr/>
        </p:nvSpPr>
        <p:spPr bwMode="auto">
          <a:xfrm>
            <a:off x="2406650" y="1200031"/>
            <a:ext cx="4645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Coma, </a:t>
            </a:r>
            <a:r>
              <a:rPr lang="fr-FR" dirty="0" err="1"/>
              <a:t>neurologic</a:t>
            </a:r>
            <a:r>
              <a:rPr lang="fr-FR" dirty="0"/>
              <a:t> </a:t>
            </a:r>
            <a:r>
              <a:rPr lang="fr-FR" dirty="0" err="1"/>
              <a:t>deficit</a:t>
            </a:r>
            <a:r>
              <a:rPr lang="fr-FR" dirty="0"/>
              <a:t>, </a:t>
            </a:r>
            <a:r>
              <a:rPr lang="fr-FR" dirty="0" err="1"/>
              <a:t>meningitis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7100889" y="1219200"/>
            <a:ext cx="1781175" cy="4643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756" name="ZoneTexte 9"/>
          <p:cNvSpPr txBox="1">
            <a:spLocks noChangeArrowheads="1"/>
          </p:cNvSpPr>
          <p:nvPr/>
        </p:nvSpPr>
        <p:spPr bwMode="auto">
          <a:xfrm>
            <a:off x="7275513" y="1297781"/>
            <a:ext cx="170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CT or MRI</a:t>
            </a:r>
          </a:p>
        </p:txBody>
      </p:sp>
      <p:sp>
        <p:nvSpPr>
          <p:cNvPr id="73757" name="ZoneTexte 12"/>
          <p:cNvSpPr txBox="1">
            <a:spLocks noChangeArrowheads="1"/>
          </p:cNvSpPr>
          <p:nvPr/>
        </p:nvSpPr>
        <p:spPr bwMode="auto">
          <a:xfrm>
            <a:off x="1167249" y="2456560"/>
            <a:ext cx="666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18"/>
    </mc:Choice>
    <mc:Fallback>
      <p:transition spd="slow" advTm="5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67226"/>
            <a:ext cx="6052504" cy="49590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26460" t="42840" r="48498" b="26080"/>
          <a:stretch/>
        </p:blipFill>
        <p:spPr>
          <a:xfrm>
            <a:off x="467544" y="141480"/>
            <a:ext cx="1444052" cy="75608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7544" y="98757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411760" y="699542"/>
            <a:ext cx="3600400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411760" y="2643758"/>
            <a:ext cx="3888432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11760" y="3579862"/>
            <a:ext cx="3888432" cy="1563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9"/>
    </mc:Choice>
    <mc:Fallback>
      <p:transition spd="slow" advTm="4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 b="304"/>
          <a:stretch>
            <a:fillRect/>
          </a:stretch>
        </p:blipFill>
        <p:spPr bwMode="auto">
          <a:xfrm>
            <a:off x="745068" y="1119189"/>
            <a:ext cx="6567311" cy="16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4" r="500" b="658"/>
          <a:stretch>
            <a:fillRect/>
          </a:stretch>
        </p:blipFill>
        <p:spPr bwMode="auto">
          <a:xfrm>
            <a:off x="73378" y="3424239"/>
            <a:ext cx="7703256" cy="168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oneTexte 8"/>
          <p:cNvSpPr txBox="1">
            <a:spLocks noChangeArrowheads="1"/>
          </p:cNvSpPr>
          <p:nvPr/>
        </p:nvSpPr>
        <p:spPr bwMode="auto">
          <a:xfrm>
            <a:off x="220134" y="3074194"/>
            <a:ext cx="18825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Calibri" pitchFamily="34" charset="0"/>
              </a:rPr>
              <a:t>Circulation 2015</a:t>
            </a:r>
          </a:p>
        </p:txBody>
      </p:sp>
      <p:sp>
        <p:nvSpPr>
          <p:cNvPr id="11269" name="ZoneTexte 9"/>
          <p:cNvSpPr txBox="1">
            <a:spLocks noChangeArrowheads="1"/>
          </p:cNvSpPr>
          <p:nvPr/>
        </p:nvSpPr>
        <p:spPr bwMode="auto">
          <a:xfrm>
            <a:off x="6227235" y="2058591"/>
            <a:ext cx="18966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err="1">
                <a:solidFill>
                  <a:srgbClr val="000000"/>
                </a:solidFill>
                <a:latin typeface="Calibri" pitchFamily="34" charset="0"/>
              </a:rPr>
              <a:t>Eur</a:t>
            </a:r>
            <a:r>
              <a:rPr lang="fr-FR" altLang="fr-FR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altLang="fr-FR" sz="2000" dirty="0" err="1">
                <a:solidFill>
                  <a:srgbClr val="000000"/>
                </a:solidFill>
                <a:latin typeface="Calibri" pitchFamily="34" charset="0"/>
              </a:rPr>
              <a:t>Heart</a:t>
            </a:r>
            <a:r>
              <a:rPr lang="fr-FR" altLang="fr-FR" sz="2000" dirty="0">
                <a:solidFill>
                  <a:srgbClr val="000000"/>
                </a:solidFill>
                <a:latin typeface="Calibri" pitchFamily="34" charset="0"/>
              </a:rPr>
              <a:t> J 2015</a:t>
            </a:r>
          </a:p>
        </p:txBody>
      </p:sp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108656" y="-77451"/>
            <a:ext cx="90353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>
                <a:solidFill>
                  <a:srgbClr val="002060"/>
                </a:solidFill>
                <a:latin typeface="Calibri" pitchFamily="34" charset="0"/>
              </a:rPr>
              <a:t>Tout ce que vous avez toujours voulu savoir sur l’EI…</a:t>
            </a:r>
          </a:p>
        </p:txBody>
      </p:sp>
      <p:pic>
        <p:nvPicPr>
          <p:cNvPr id="11271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19263" r="48026" b="14378"/>
          <a:stretch>
            <a:fillRect/>
          </a:stretch>
        </p:blipFill>
        <p:spPr bwMode="auto">
          <a:xfrm>
            <a:off x="7776634" y="444105"/>
            <a:ext cx="1367366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42841" r="48499" b="26080"/>
          <a:stretch>
            <a:fillRect/>
          </a:stretch>
        </p:blipFill>
        <p:spPr bwMode="auto">
          <a:xfrm>
            <a:off x="6404329" y="1600201"/>
            <a:ext cx="103152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26480" r="39606" b="18919"/>
          <a:stretch>
            <a:fillRect/>
          </a:stretch>
        </p:blipFill>
        <p:spPr bwMode="auto">
          <a:xfrm>
            <a:off x="2483768" y="2811661"/>
            <a:ext cx="1055511" cy="5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24529" r="71875" b="55923"/>
          <a:stretch>
            <a:fillRect/>
          </a:stretch>
        </p:blipFill>
        <p:spPr bwMode="auto">
          <a:xfrm>
            <a:off x="7603068" y="3474304"/>
            <a:ext cx="1540933" cy="142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ZoneTexte 1"/>
          <p:cNvSpPr txBox="1">
            <a:spLocks noChangeArrowheads="1"/>
          </p:cNvSpPr>
          <p:nvPr/>
        </p:nvSpPr>
        <p:spPr bwMode="auto">
          <a:xfrm>
            <a:off x="7428090" y="2711534"/>
            <a:ext cx="1715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fr-FR" altLang="fr-FR" sz="24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 Sanford </a:t>
            </a:r>
            <a:r>
              <a:rPr lang="fr-FR" altLang="fr-FR" sz="2400" dirty="0">
                <a:solidFill>
                  <a:schemeClr val="tx2"/>
                </a:solidFill>
                <a:latin typeface="Arial" charset="0"/>
                <a:cs typeface="Arial" charset="0"/>
              </a:rPr>
              <a:t>guide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6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11"/>
    </mc:Choice>
    <mc:Fallback>
      <p:transition spd="slow" advTm="2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Text Box 2"/>
          <p:cNvSpPr txBox="1">
            <a:spLocks noChangeArrowheads="1"/>
          </p:cNvSpPr>
          <p:nvPr/>
        </p:nvSpPr>
        <p:spPr bwMode="auto">
          <a:xfrm>
            <a:off x="0" y="165377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 altLang="fr-FR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52930" name="Text Box 3"/>
          <p:cNvSpPr txBox="1">
            <a:spLocks noChangeArrowheads="1"/>
          </p:cNvSpPr>
          <p:nvPr/>
        </p:nvSpPr>
        <p:spPr bwMode="auto">
          <a:xfrm>
            <a:off x="0" y="2139554"/>
            <a:ext cx="4892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 altLang="fr-FR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52931" name="Picture 4"/>
          <p:cNvPicPr>
            <a:picLocks noChangeAspect="1" noChangeArrowheads="1"/>
          </p:cNvPicPr>
          <p:nvPr/>
        </p:nvPicPr>
        <p:blipFill>
          <a:blip r:embed="rId6"/>
          <a:srcRect l="25781" t="25635" r="31693" b="37451"/>
          <a:stretch>
            <a:fillRect/>
          </a:stretch>
        </p:blipFill>
        <p:spPr bwMode="auto">
          <a:xfrm>
            <a:off x="0" y="1762125"/>
            <a:ext cx="460851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2" name="Text Box 5"/>
          <p:cNvSpPr txBox="1">
            <a:spLocks noChangeArrowheads="1"/>
          </p:cNvSpPr>
          <p:nvPr/>
        </p:nvSpPr>
        <p:spPr bwMode="auto">
          <a:xfrm>
            <a:off x="4827588" y="1977629"/>
            <a:ext cx="431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 altLang="fr-FR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52933" name="Picture 6"/>
          <p:cNvPicPr>
            <a:picLocks noChangeAspect="1" noChangeArrowheads="1"/>
          </p:cNvPicPr>
          <p:nvPr/>
        </p:nvPicPr>
        <p:blipFill>
          <a:blip r:embed="rId7"/>
          <a:srcRect l="24609" t="30061" r="26967" b="32275"/>
          <a:stretch>
            <a:fillRect/>
          </a:stretch>
        </p:blipFill>
        <p:spPr bwMode="auto">
          <a:xfrm>
            <a:off x="4572000" y="1704975"/>
            <a:ext cx="45720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4" name="Text Box 7"/>
          <p:cNvSpPr txBox="1">
            <a:spLocks noChangeArrowheads="1"/>
          </p:cNvSpPr>
          <p:nvPr/>
        </p:nvSpPr>
        <p:spPr bwMode="auto">
          <a:xfrm>
            <a:off x="0" y="195263"/>
            <a:ext cx="8859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fr-FR" altLang="fr-FR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52935" name="Picture 8"/>
          <p:cNvPicPr>
            <a:picLocks noChangeAspect="1" noChangeArrowheads="1"/>
          </p:cNvPicPr>
          <p:nvPr/>
        </p:nvPicPr>
        <p:blipFill>
          <a:blip r:embed="rId8"/>
          <a:srcRect l="3346" t="14844" r="5118" b="68654"/>
          <a:stretch>
            <a:fillRect/>
          </a:stretch>
        </p:blipFill>
        <p:spPr bwMode="auto">
          <a:xfrm>
            <a:off x="0" y="0"/>
            <a:ext cx="9144000" cy="105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936" name="Picture 13"/>
          <p:cNvPicPr>
            <a:picLocks noChangeAspect="1" noChangeArrowheads="1"/>
          </p:cNvPicPr>
          <p:nvPr/>
        </p:nvPicPr>
        <p:blipFill>
          <a:blip r:embed="rId9"/>
          <a:srcRect l="21054" t="31087" r="37019" b="57097"/>
          <a:stretch>
            <a:fillRect/>
          </a:stretch>
        </p:blipFill>
        <p:spPr bwMode="auto">
          <a:xfrm>
            <a:off x="6300788" y="917972"/>
            <a:ext cx="2303462" cy="38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7" name="ZoneTexte 1"/>
          <p:cNvSpPr txBox="1">
            <a:spLocks noChangeArrowheads="1"/>
          </p:cNvSpPr>
          <p:nvPr/>
        </p:nvSpPr>
        <p:spPr bwMode="auto">
          <a:xfrm>
            <a:off x="7451726" y="1082279"/>
            <a:ext cx="1008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  2011</a:t>
            </a:r>
          </a:p>
        </p:txBody>
      </p:sp>
      <p:sp>
        <p:nvSpPr>
          <p:cNvPr id="252938" name="ZoneTexte 1"/>
          <p:cNvSpPr txBox="1">
            <a:spLocks noChangeArrowheads="1"/>
          </p:cNvSpPr>
          <p:nvPr/>
        </p:nvSpPr>
        <p:spPr bwMode="auto">
          <a:xfrm>
            <a:off x="5219700" y="4866085"/>
            <a:ext cx="3924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                            Sonneville R et al.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812360" y="2320529"/>
            <a:ext cx="1047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	  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23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27"/>
    </mc:Choice>
    <mc:Fallback>
      <p:transition spd="slow" advTm="2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54" y="2811648"/>
            <a:ext cx="5185197" cy="20735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1" y="969924"/>
            <a:ext cx="4464495" cy="18897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2041813"/>
            <a:ext cx="5328592" cy="186611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fr-FR" sz="4000" dirty="0" smtClean="0">
                <a:solidFill>
                  <a:srgbClr val="002060"/>
                </a:solidFill>
              </a:rPr>
              <a:t>Complications neurologiques et chirurgie</a:t>
            </a:r>
            <a:endParaRPr lang="fr-FR" sz="40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38917" y="119362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Patients opérés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938917" y="334608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Patients non </a:t>
            </a:r>
            <a:r>
              <a:rPr lang="fr-FR" dirty="0"/>
              <a:t>opérés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4" y="39227"/>
            <a:ext cx="1646156" cy="28188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08871" y="998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997060" y="4485243"/>
            <a:ext cx="21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Selton-Suty</a:t>
            </a:r>
            <a:r>
              <a:rPr lang="fr-FR" dirty="0" smtClean="0"/>
              <a:t> et coll.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267" y="1933220"/>
            <a:ext cx="17591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283 EI avec imagerie</a:t>
            </a:r>
          </a:p>
          <a:p>
            <a:r>
              <a:rPr lang="fr-FR" sz="2000" dirty="0" smtClean="0"/>
              <a:t>148: no NC</a:t>
            </a:r>
          </a:p>
          <a:p>
            <a:r>
              <a:rPr lang="fr-FR" sz="2000" dirty="0" smtClean="0"/>
              <a:t>100: SNC</a:t>
            </a:r>
          </a:p>
          <a:p>
            <a:r>
              <a:rPr lang="fr-FR" sz="2000" dirty="0" smtClean="0"/>
              <a:t>  35: ANC</a:t>
            </a:r>
          </a:p>
          <a:p>
            <a:endParaRPr lang="fr-FR" sz="2000" dirty="0" smtClean="0"/>
          </a:p>
          <a:p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76514" y="1933220"/>
            <a:ext cx="1543158" cy="1597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2"/>
    </mc:Choice>
    <mc:Fallback>
      <p:transition spd="slow" advTm="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810090"/>
          </a:xfrm>
          <a:noFill/>
          <a:ln w="57150"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Timing of Cardiac Surgery and</a:t>
            </a:r>
            <a:br>
              <a:rPr lang="en-US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Outcome of Patients IE</a:t>
            </a:r>
            <a:r>
              <a:rPr lang="fr-FR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and Stroke</a:t>
            </a:r>
          </a:p>
        </p:txBody>
      </p:sp>
      <p:pic>
        <p:nvPicPr>
          <p:cNvPr id="27033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21581"/>
            <a:ext cx="403542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2571750"/>
            <a:ext cx="4883150" cy="234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4395093" y="1207230"/>
            <a:ext cx="457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fr-FR" sz="2000" dirty="0">
                <a:cs typeface="Arial" charset="0"/>
              </a:rPr>
              <a:t>One-year survival for 198 patients undergoing surgery after ischemic stroke. Solid line, early surgery group; dashed line, late surgery group;</a:t>
            </a:r>
          </a:p>
          <a:p>
            <a:r>
              <a:rPr lang="en-US" altLang="fr-FR" sz="2000" dirty="0">
                <a:cs typeface="Arial" charset="0"/>
              </a:rPr>
              <a:t>P = .328. </a:t>
            </a:r>
            <a:r>
              <a:rPr lang="en-US" altLang="fr-FR" sz="2000" dirty="0" smtClean="0">
                <a:solidFill>
                  <a:schemeClr val="bg1"/>
                </a:solidFill>
                <a:cs typeface="Arial" charset="0"/>
              </a:rPr>
              <a:t>surgery</a:t>
            </a:r>
            <a:r>
              <a:rPr lang="en-US" altLang="fr-FR" sz="2000" dirty="0">
                <a:solidFill>
                  <a:schemeClr val="bg1"/>
                </a:solidFill>
                <a:cs typeface="Arial" charset="0"/>
              </a:rPr>
              <a:t>; LS, late surgery</a:t>
            </a:r>
            <a:r>
              <a:rPr lang="en-US" altLang="fr-FR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.</a:t>
            </a:r>
            <a:endParaRPr lang="fr-FR" altLang="fr-FR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70341" name="ZoneTexte 5"/>
          <p:cNvSpPr txBox="1">
            <a:spLocks noChangeArrowheads="1"/>
          </p:cNvSpPr>
          <p:nvPr/>
        </p:nvSpPr>
        <p:spPr bwMode="auto">
          <a:xfrm>
            <a:off x="755650" y="4673204"/>
            <a:ext cx="2274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>
                <a:cs typeface="Arial" charset="0"/>
              </a:rPr>
              <a:t>B Barsic, CID, 2012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92"/>
    </mc:Choice>
    <mc:Fallback>
      <p:transition spd="slow" advTm="4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solidFill>
                  <a:srgbClr val="002060"/>
                </a:solidFill>
              </a:rPr>
              <a:t>Endocardite mitrale à </a:t>
            </a:r>
            <a:r>
              <a:rPr lang="fr-FR" i="1" smtClean="0">
                <a:solidFill>
                  <a:srgbClr val="002060"/>
                </a:solidFill>
              </a:rPr>
              <a:t>S. aureus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389" y="1329929"/>
            <a:ext cx="8713787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fr-FR" sz="2800" dirty="0"/>
              <a:t>19 ans, tahitienne, BMI: 33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/>
              <a:t>RAA dans l’enfance, IM grade 1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/>
              <a:t>EI à </a:t>
            </a:r>
            <a:r>
              <a:rPr lang="fr-FR" sz="2800" i="1" dirty="0"/>
              <a:t>S. aureus </a:t>
            </a:r>
            <a:r>
              <a:rPr lang="fr-FR" sz="2800" dirty="0"/>
              <a:t>diagnostiquée le 21/03/2016: fièvre, coma, déficit droit, ventilation mécanique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/>
              <a:t>ETO: IM: 4/4 + végétations qui vont augmenter de taille sous traitement (18 mm)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Décision collégiale de RVM (22/04/2016)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</a:rPr>
              <a:t>Evolution favorable (hémiparésie droite séquellaire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62"/>
    </mc:Choice>
    <mc:Fallback>
      <p:transition spd="slow" advTm="1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4"/>
          <a:srcRect l="33095" t="29762" r="32143" b="20090"/>
          <a:stretch>
            <a:fillRect/>
          </a:stretch>
        </p:blipFill>
        <p:spPr bwMode="auto">
          <a:xfrm>
            <a:off x="1043608" y="86917"/>
            <a:ext cx="2366343" cy="273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5"/>
          <a:srcRect l="27515" t="27046" r="35120" b="19679"/>
          <a:stretch>
            <a:fillRect/>
          </a:stretch>
        </p:blipFill>
        <p:spPr bwMode="auto">
          <a:xfrm>
            <a:off x="5148064" y="94059"/>
            <a:ext cx="2408437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4"/>
          <p:cNvPicPr>
            <a:picLocks noChangeAspect="1" noChangeArrowheads="1"/>
          </p:cNvPicPr>
          <p:nvPr/>
        </p:nvPicPr>
        <p:blipFill>
          <a:blip r:embed="rId6"/>
          <a:srcRect l="30833" t="29613" r="32857" b="22917"/>
          <a:stretch>
            <a:fillRect/>
          </a:stretch>
        </p:blipFill>
        <p:spPr bwMode="auto">
          <a:xfrm>
            <a:off x="1187624" y="2832498"/>
            <a:ext cx="2514426" cy="231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7"/>
          <a:srcRect l="30952" t="24963" r="30640" b="18936"/>
          <a:stretch>
            <a:fillRect/>
          </a:stretch>
        </p:blipFill>
        <p:spPr bwMode="auto">
          <a:xfrm>
            <a:off x="5940152" y="2827735"/>
            <a:ext cx="2098949" cy="221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ZoneTexte 1"/>
          <p:cNvSpPr txBox="1">
            <a:spLocks noChangeArrowheads="1"/>
          </p:cNvSpPr>
          <p:nvPr/>
        </p:nvSpPr>
        <p:spPr bwMode="auto">
          <a:xfrm>
            <a:off x="3851275" y="3057525"/>
            <a:ext cx="16573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/>
              <a:t>IRM: 26/03/2016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"/>
    </mc:Choice>
    <mc:Fallback>
      <p:transition spd="slow" advTm="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4"/>
          <a:srcRect l="22977" t="18303" r="25000" b="9525"/>
          <a:stretch>
            <a:fillRect/>
          </a:stretch>
        </p:blipFill>
        <p:spPr bwMode="auto">
          <a:xfrm>
            <a:off x="971600" y="1419622"/>
            <a:ext cx="2808312" cy="312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5"/>
          <a:srcRect l="25475" t="20946" r="25716" b="10007"/>
          <a:stretch>
            <a:fillRect/>
          </a:stretch>
        </p:blipFill>
        <p:spPr bwMode="auto">
          <a:xfrm>
            <a:off x="5292080" y="1286707"/>
            <a:ext cx="2974802" cy="331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ZoneTexte 1"/>
          <p:cNvSpPr txBox="1">
            <a:spLocks noChangeArrowheads="1"/>
          </p:cNvSpPr>
          <p:nvPr/>
        </p:nvSpPr>
        <p:spPr bwMode="auto">
          <a:xfrm>
            <a:off x="1908176" y="422672"/>
            <a:ext cx="54721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/>
              <a:t>TDM sans IV: 15/04/2016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"/>
    </mc:Choice>
    <mc:Fallback>
      <p:transition spd="slow" advTm="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solidFill>
                  <a:srgbClr val="002060"/>
                </a:solidFill>
              </a:rPr>
              <a:t>Endocardite mitrale à </a:t>
            </a:r>
            <a:r>
              <a:rPr lang="fr-FR" i="1" smtClean="0">
                <a:solidFill>
                  <a:srgbClr val="002060"/>
                </a:solidFill>
              </a:rPr>
              <a:t>S. aureus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389" y="1329929"/>
            <a:ext cx="8713787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</a:rPr>
              <a:t>19 ans, tahitienne, BMI: 33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</a:rPr>
              <a:t>RAA dans l’enfance, IM grade 1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</a:rPr>
              <a:t>EI à </a:t>
            </a:r>
            <a:r>
              <a:rPr lang="fr-FR" sz="2800" i="1" dirty="0">
                <a:solidFill>
                  <a:schemeClr val="bg1">
                    <a:lumMod val="85000"/>
                  </a:schemeClr>
                </a:solidFill>
              </a:rPr>
              <a:t>S. aureus </a:t>
            </a:r>
            <a:r>
              <a:rPr lang="fr-FR" sz="2800" dirty="0">
                <a:solidFill>
                  <a:schemeClr val="bg1">
                    <a:lumMod val="85000"/>
                  </a:schemeClr>
                </a:solidFill>
              </a:rPr>
              <a:t>diagnostiquée le 21/03/2016: fièvre, coma, déficit droit, ventilation mécanique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>
                <a:solidFill>
                  <a:schemeClr val="bg1">
                    <a:lumMod val="85000"/>
                  </a:schemeClr>
                </a:solidFill>
              </a:rPr>
              <a:t>ETO: IM: 4/4 + végétations qui vont augmenter de taille sous traitement (18 mm)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/>
              <a:t>Décision collégiale de RVM (22/04/2016)</a:t>
            </a:r>
          </a:p>
          <a:p>
            <a:pPr marL="342900" indent="-342900">
              <a:buFontTx/>
              <a:buChar char="-"/>
              <a:defRPr/>
            </a:pPr>
            <a:r>
              <a:rPr lang="fr-FR" sz="2800" dirty="0"/>
              <a:t>Evolution favorable (hémiparésie droite séquellaire</a:t>
            </a:r>
            <a:r>
              <a:rPr lang="fr-FR" sz="2400" dirty="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4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5"/>
    </mc:Choice>
    <mc:Fallback>
      <p:transition spd="slow" advTm="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4"/>
          <a:srcRect l="30000" t="16211" r="25000" b="13867"/>
          <a:stretch>
            <a:fillRect/>
          </a:stretch>
        </p:blipFill>
        <p:spPr bwMode="auto">
          <a:xfrm>
            <a:off x="1331913" y="303610"/>
            <a:ext cx="2051050" cy="191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5"/>
          <a:srcRect l="23422" t="14844" r="18437" b="14844"/>
          <a:stretch>
            <a:fillRect/>
          </a:stretch>
        </p:blipFill>
        <p:spPr bwMode="auto">
          <a:xfrm>
            <a:off x="3924301" y="595312"/>
            <a:ext cx="1831975" cy="132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6"/>
          <a:srcRect l="40251" t="47266" r="20313" b="9180"/>
          <a:stretch>
            <a:fillRect/>
          </a:stretch>
        </p:blipFill>
        <p:spPr bwMode="auto">
          <a:xfrm>
            <a:off x="6253164" y="581025"/>
            <a:ext cx="1963737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7"/>
          <a:srcRect l="33281" t="30078" r="36214" b="20703"/>
          <a:stretch>
            <a:fillRect/>
          </a:stretch>
        </p:blipFill>
        <p:spPr bwMode="auto">
          <a:xfrm>
            <a:off x="1438275" y="2571750"/>
            <a:ext cx="1944688" cy="188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8"/>
          <a:srcRect l="28593" t="22778" r="35703" b="14844"/>
          <a:stretch>
            <a:fillRect/>
          </a:stretch>
        </p:blipFill>
        <p:spPr bwMode="auto">
          <a:xfrm>
            <a:off x="5756276" y="2615803"/>
            <a:ext cx="1711325" cy="179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ZoneTexte 1"/>
          <p:cNvSpPr txBox="1">
            <a:spLocks noChangeArrowheads="1"/>
          </p:cNvSpPr>
          <p:nvPr/>
        </p:nvSpPr>
        <p:spPr bwMode="auto">
          <a:xfrm>
            <a:off x="3624263" y="215503"/>
            <a:ext cx="5256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/>
              <a:t>EI à Streptocoques B: IRM pré-op</a:t>
            </a:r>
          </a:p>
        </p:txBody>
      </p:sp>
      <p:sp>
        <p:nvSpPr>
          <p:cNvPr id="74759" name="ZoneTexte 2"/>
          <p:cNvSpPr txBox="1">
            <a:spLocks noChangeArrowheads="1"/>
          </p:cNvSpPr>
          <p:nvPr/>
        </p:nvSpPr>
        <p:spPr bwMode="auto">
          <a:xfrm>
            <a:off x="539751" y="4454128"/>
            <a:ext cx="7345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               </a:t>
            </a:r>
            <a:r>
              <a:rPr lang="fr-FR" sz="2400"/>
              <a:t>TDM pré-op			         TDM post-op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24264" y="2215754"/>
            <a:ext cx="20272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rgbClr val="FF0000"/>
                </a:solidFill>
              </a:rPr>
              <a:t>Indication opératoire</a:t>
            </a:r>
          </a:p>
          <a:p>
            <a:pPr algn="ctr">
              <a:defRPr/>
            </a:pP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latin typeface="Times New Roman"/>
                <a:cs typeface="Times New Roman"/>
              </a:rPr>
              <a:t>↑</a:t>
            </a:r>
            <a:r>
              <a:rPr lang="fr-FR" sz="2400" dirty="0"/>
              <a:t>Taille </a:t>
            </a:r>
            <a:r>
              <a:rPr lang="fr-FR" sz="2400" dirty="0" err="1"/>
              <a:t>vg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FR" sz="2400" dirty="0"/>
              <a:t>Nouveaux </a:t>
            </a:r>
            <a:r>
              <a:rPr lang="fr-FR" sz="2400" dirty="0" err="1"/>
              <a:t>embols</a:t>
            </a:r>
            <a:endParaRPr lang="fr-FR" sz="2400" dirty="0"/>
          </a:p>
        </p:txBody>
      </p:sp>
      <p:sp>
        <p:nvSpPr>
          <p:cNvPr id="74761" name="ZoneTexte 4"/>
          <p:cNvSpPr txBox="1">
            <a:spLocks noChangeArrowheads="1"/>
          </p:cNvSpPr>
          <p:nvPr/>
        </p:nvSpPr>
        <p:spPr bwMode="auto">
          <a:xfrm>
            <a:off x="3924300" y="4800600"/>
            <a:ext cx="3543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Mars-Avril 2016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4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8"/>
    </mc:Choice>
    <mc:Fallback>
      <p:transition spd="slow" advTm="1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9" y="303610"/>
            <a:ext cx="858202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46547"/>
            <a:ext cx="352425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538" y="1090612"/>
            <a:ext cx="784225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ZoneTexte 1"/>
          <p:cNvSpPr txBox="1">
            <a:spLocks noChangeArrowheads="1"/>
          </p:cNvSpPr>
          <p:nvPr/>
        </p:nvSpPr>
        <p:spPr bwMode="auto">
          <a:xfrm>
            <a:off x="5867401" y="4781550"/>
            <a:ext cx="29956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/>
              <a:t>Okita Y, </a:t>
            </a:r>
            <a:r>
              <a:rPr lang="fr-FR" sz="1600" i="1"/>
              <a:t>et 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1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4"/>
    </mc:Choice>
    <mc:Fallback>
      <p:transition spd="slow" advTm="1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606" y="292870"/>
            <a:ext cx="8855932" cy="365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ZoneTexte 2"/>
          <p:cNvSpPr txBox="1">
            <a:spLocks noChangeArrowheads="1"/>
          </p:cNvSpPr>
          <p:nvPr/>
        </p:nvSpPr>
        <p:spPr bwMode="auto">
          <a:xfrm>
            <a:off x="3187991" y="4332684"/>
            <a:ext cx="2951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/>
              <a:t>AVC hémorragiques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0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7"/>
    </mc:Choice>
    <mc:Fallback>
      <p:transition spd="slow" advTm="1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68" y="1275606"/>
            <a:ext cx="593913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478"/>
            <a:ext cx="76009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19672" y="4731990"/>
            <a:ext cx="75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			                 </a:t>
            </a:r>
            <a:r>
              <a:rPr lang="fr-FR" sz="1600" dirty="0" smtClean="0"/>
              <a:t>Keller K et al. Am J </a:t>
            </a:r>
            <a:r>
              <a:rPr lang="fr-FR" sz="1600" dirty="0" err="1" smtClean="0"/>
              <a:t>Cardiol</a:t>
            </a:r>
            <a:r>
              <a:rPr lang="fr-FR" sz="1600" dirty="0" smtClean="0"/>
              <a:t> 2017</a:t>
            </a:r>
            <a:endParaRPr lang="fr-FR" sz="1600" dirty="0"/>
          </a:p>
        </p:txBody>
      </p:sp>
      <p:sp>
        <p:nvSpPr>
          <p:cNvPr id="8" name="Rectangle 7"/>
          <p:cNvSpPr/>
          <p:nvPr/>
        </p:nvSpPr>
        <p:spPr>
          <a:xfrm>
            <a:off x="7164288" y="1707654"/>
            <a:ext cx="216024" cy="216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196974" y="2139702"/>
            <a:ext cx="216024" cy="2160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412998" y="1631000"/>
            <a:ext cx="119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 d’EI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412998" y="2013981"/>
            <a:ext cx="140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 de décès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16"/>
    </mc:Choice>
    <mc:Fallback>
      <p:transition spd="slow" advTm="3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/>
          <p:cNvPicPr>
            <a:picLocks noChangeAspect="1" noChangeArrowheads="1"/>
          </p:cNvPicPr>
          <p:nvPr/>
        </p:nvPicPr>
        <p:blipFill>
          <a:blip r:embed="rId4"/>
          <a:srcRect l="31107" t="18994" r="28737" b="11604"/>
          <a:stretch>
            <a:fillRect/>
          </a:stretch>
        </p:blipFill>
        <p:spPr bwMode="auto">
          <a:xfrm>
            <a:off x="1115616" y="1513681"/>
            <a:ext cx="2664296" cy="321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6"/>
          <p:cNvPicPr>
            <a:picLocks noChangeAspect="1" noChangeArrowheads="1"/>
          </p:cNvPicPr>
          <p:nvPr/>
        </p:nvPicPr>
        <p:blipFill>
          <a:blip r:embed="rId5"/>
          <a:srcRect l="34050" t="28596" r="30507" b="17513"/>
          <a:stretch>
            <a:fillRect/>
          </a:stretch>
        </p:blipFill>
        <p:spPr bwMode="auto">
          <a:xfrm>
            <a:off x="5292080" y="1513681"/>
            <a:ext cx="2805956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7"/>
          <p:cNvSpPr txBox="1">
            <a:spLocks noChangeArrowheads="1"/>
          </p:cNvSpPr>
          <p:nvPr/>
        </p:nvSpPr>
        <p:spPr bwMode="auto">
          <a:xfrm>
            <a:off x="323850" y="0"/>
            <a:ext cx="8820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>
                <a:solidFill>
                  <a:srgbClr val="000066"/>
                </a:solidFill>
              </a:rPr>
              <a:t>EI mitrale à SARM: fuite massive, OAP/01/2015: CEC: pas d’aggravation</a:t>
            </a:r>
            <a:endParaRPr lang="fr-FR" sz="3200">
              <a:solidFill>
                <a:srgbClr val="00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5"/>
    </mc:Choice>
    <mc:Fallback>
      <p:transition spd="slow" advTm="2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solidFill>
                  <a:srgbClr val="000066"/>
                </a:solidFill>
              </a:rPr>
              <a:t>Et les endocardites droites ?</a:t>
            </a:r>
          </a:p>
        </p:txBody>
      </p:sp>
      <p:sp>
        <p:nvSpPr>
          <p:cNvPr id="91138" name="ZoneTexte 2"/>
          <p:cNvSpPr txBox="1">
            <a:spLocks noChangeArrowheads="1"/>
          </p:cNvSpPr>
          <p:nvPr/>
        </p:nvSpPr>
        <p:spPr bwMode="auto">
          <a:xfrm>
            <a:off x="107951" y="1075135"/>
            <a:ext cx="87852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fr-FR" sz="2800"/>
              <a:t>Elles relèvent presque toujours d’un traitement médical</a:t>
            </a:r>
          </a:p>
          <a:p>
            <a:pPr marL="457200" indent="-457200">
              <a:buFontTx/>
              <a:buAutoNum type="arabicPeriod"/>
            </a:pPr>
            <a:r>
              <a:rPr lang="fr-FR" sz="2800"/>
              <a:t>Les rares situations au cours desquelles on peut discuter un traitement chirurgical sont :</a:t>
            </a:r>
          </a:p>
          <a:p>
            <a:pPr lvl="1"/>
            <a:r>
              <a:rPr lang="fr-FR" sz="2800"/>
              <a:t> - les échecs microbiologiques (H+ &gt; 7 jours)</a:t>
            </a:r>
          </a:p>
          <a:p>
            <a:pPr lvl="1"/>
            <a:r>
              <a:rPr lang="fr-FR" sz="2800"/>
              <a:t> - les embolies pulmonaires récidivantes avec</a:t>
            </a:r>
          </a:p>
          <a:p>
            <a:pPr lvl="1"/>
            <a:r>
              <a:rPr lang="fr-FR" sz="2800"/>
              <a:t>   végétation persistante &gt; 20 mm</a:t>
            </a:r>
          </a:p>
          <a:p>
            <a:pPr lvl="1"/>
            <a:r>
              <a:rPr lang="fr-FR" sz="2800"/>
              <a:t> - une insuffisance cardiaque droite avec IT sévère</a:t>
            </a:r>
          </a:p>
          <a:p>
            <a:pPr lvl="1"/>
            <a:r>
              <a:rPr lang="fr-FR" sz="2800"/>
              <a:t>   non contrôlée par le traitement médical</a:t>
            </a:r>
          </a:p>
          <a:p>
            <a:pPr lvl="1"/>
            <a:endParaRPr lang="fr-FR" sz="2400"/>
          </a:p>
        </p:txBody>
      </p:sp>
      <p:pic>
        <p:nvPicPr>
          <p:cNvPr id="91139" name="Image 3"/>
          <p:cNvPicPr>
            <a:picLocks noChangeAspect="1"/>
          </p:cNvPicPr>
          <p:nvPr/>
        </p:nvPicPr>
        <p:blipFill>
          <a:blip r:embed="rId4"/>
          <a:srcRect l="26460" t="42841" r="48499" b="26080"/>
          <a:stretch>
            <a:fillRect/>
          </a:stretch>
        </p:blipFill>
        <p:spPr bwMode="auto">
          <a:xfrm>
            <a:off x="7448551" y="3963591"/>
            <a:ext cx="1444625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6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0"/>
    </mc:Choice>
    <mc:Fallback>
      <p:transition spd="slow" advTm="2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04" y="519522"/>
            <a:ext cx="9239993" cy="340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0"/>
    </mc:Choice>
    <mc:Fallback>
      <p:transition spd="slow" advTm="2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60723"/>
            <a:ext cx="4897438" cy="152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5"/>
          <a:srcRect l="7813" t="34062" r="24805" b="10625"/>
          <a:stretch>
            <a:fillRect/>
          </a:stretch>
        </p:blipFill>
        <p:spPr bwMode="auto">
          <a:xfrm>
            <a:off x="539750" y="2566988"/>
            <a:ext cx="6591300" cy="253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6"/>
          <a:srcRect l="12305" t="45938" r="22070" b="33437"/>
          <a:stretch>
            <a:fillRect/>
          </a:stretch>
        </p:blipFill>
        <p:spPr bwMode="auto">
          <a:xfrm>
            <a:off x="1908175" y="1701404"/>
            <a:ext cx="5403850" cy="79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ZoneTexte 3"/>
          <p:cNvSpPr txBox="1">
            <a:spLocks noChangeArrowheads="1"/>
          </p:cNvSpPr>
          <p:nvPr/>
        </p:nvSpPr>
        <p:spPr bwMode="auto">
          <a:xfrm>
            <a:off x="4427539" y="2950369"/>
            <a:ext cx="52212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fr-FR" sz="1600">
                <a:cs typeface="Arial" charset="0"/>
              </a:rPr>
              <a:t>Athan E </a:t>
            </a:r>
            <a:r>
              <a:rPr lang="fr-FR" altLang="fr-FR" sz="1600" i="1">
                <a:cs typeface="Arial" charset="0"/>
              </a:rPr>
              <a:t>et al</a:t>
            </a:r>
            <a:r>
              <a:rPr lang="fr-FR" altLang="fr-FR" sz="1600">
                <a:cs typeface="Arial" charset="0"/>
              </a:rPr>
              <a:t>. </a:t>
            </a:r>
            <a:r>
              <a:rPr lang="fr-FR" altLang="fr-FR" sz="1600" i="1">
                <a:cs typeface="Arial" charset="0"/>
              </a:rPr>
              <a:t>JAMA. 2012;307(16):1727-1735</a:t>
            </a:r>
            <a:endParaRPr lang="fr-FR" altLang="fr-FR" sz="1600"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9"/>
    </mc:Choice>
    <mc:Fallback>
      <p:transition spd="slow" advTm="2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Conclusions: les endocardites en réanimation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1635646"/>
            <a:ext cx="8928992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rise en charge : un exercice souvent difficile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Antibiothérapie peu de révolutions sauf rôle de plus en plus réduit pour les aminosides et un peu de place pour les nouvelles molécules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ndications et délai de la chirurgie :assez bien codifiés mais certaines situations (choc septique, complications neurologiques) nécessitent une discussion au cas par cas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 faut toujours des échanges multidisciplinaires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6"/>
    </mc:Choice>
    <mc:Fallback>
      <p:transition spd="slow" advTm="3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9" y="0"/>
            <a:ext cx="680861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74776"/>
            <a:ext cx="6173612" cy="332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67" y="250031"/>
            <a:ext cx="19233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275856" y="1707654"/>
            <a:ext cx="2736304" cy="378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154519" y="1694453"/>
            <a:ext cx="317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 Patients de réanimation</a:t>
            </a:r>
            <a:endParaRPr lang="fr-FR" sz="2000" dirty="0">
              <a:solidFill>
                <a:srgbClr val="FFFF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343546" y="1819487"/>
            <a:ext cx="308222" cy="1500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710537" y="2214240"/>
            <a:ext cx="308222" cy="1500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7504" y="1574776"/>
            <a:ext cx="9036496" cy="3487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Age,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iabète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nosocomiale ou sur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prothèse</a:t>
            </a:r>
          </a:p>
          <a:p>
            <a:pPr marL="342900" indent="-342900">
              <a:buFontTx/>
              <a:buChar char="-"/>
            </a:pPr>
            <a:r>
              <a:rPr lang="fr-FR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aureus</a:t>
            </a:r>
            <a:endParaRPr lang="fr-FR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compliquée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Insuffisance cardiaque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AVC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péri-valvulaire</a:t>
            </a:r>
          </a:p>
          <a:p>
            <a:pPr marL="800100" lvl="1" indent="-34290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Bactériémie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prolongée</a:t>
            </a:r>
          </a:p>
          <a:p>
            <a:pPr lvl="1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Pas de chirurgie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9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60"/>
    </mc:Choice>
    <mc:Fallback>
      <p:transition spd="slow" advTm="7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02" y="-12893"/>
            <a:ext cx="6938054" cy="24308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03" y="2453615"/>
            <a:ext cx="6396349" cy="26651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76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52"/>
    </mc:Choice>
    <mc:Fallback>
      <p:transition spd="slow" advTm="8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Le diagnostic en réanimation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7504" y="1005576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Généralement aisé : malade  « type »: sepsis + souffle + purpura + complication embolique</a:t>
            </a:r>
          </a:p>
          <a:p>
            <a:pPr marL="457200" indent="-457200">
              <a:buAutoNum type="arabicParenR"/>
            </a:pP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Mais ce peut être aussi: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un OAP ou choc cardiogénique fébrile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un AVC fébrile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un choc septique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une défaillance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multiviscérale</a:t>
            </a:r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>
            <a:off x="1818208" y="3687047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>
            <a:off x="5292080" y="3712819"/>
            <a:ext cx="484632" cy="733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32308" y="4443971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  </a:t>
            </a:r>
            <a:r>
              <a:rPr lang="fr-FR" sz="2400" dirty="0" smtClean="0"/>
              <a:t>ETT/ETO			 Microbiologie</a:t>
            </a:r>
            <a:endParaRPr lang="fr-FR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2"/>
    </mc:Choice>
    <mc:Fallback>
      <p:transition spd="slow" advTm="4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Deux disciplines au cœur du diagnostic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sz="2800" b="0" dirty="0" smtClean="0">
                <a:solidFill>
                  <a:srgbClr val="002060"/>
                </a:solidFill>
              </a:rPr>
              <a:t>Le cardiologue : l’ETT/ETO</a:t>
            </a:r>
            <a:endParaRPr lang="fr-FR" sz="2800" b="0" dirty="0">
              <a:solidFill>
                <a:srgbClr val="00206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869672"/>
            <a:ext cx="4040188" cy="2724950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Végétation: taille et mobilité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Abcès péri-valvulaire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Fuite ou obstruction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Epanchement péricardique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Fonction cardiaque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sz="2800" b="0" dirty="0" smtClean="0">
                <a:solidFill>
                  <a:srgbClr val="002060"/>
                </a:solidFill>
              </a:rPr>
              <a:t>Le microbiologiste</a:t>
            </a:r>
            <a:endParaRPr lang="fr-FR" sz="2800" b="0" dirty="0">
              <a:solidFill>
                <a:srgbClr val="00206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72000" y="1923678"/>
            <a:ext cx="4041775" cy="2963466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Isolement du micro-organisme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PCR : EI à cultures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CMI: streptocoques, entérocoques, SARM, BGN…</a:t>
            </a:r>
          </a:p>
          <a:p>
            <a:pPr>
              <a:buFontTx/>
              <a:buChar char="-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Parfois sérologies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7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9"/>
    </mc:Choice>
    <mc:Fallback>
      <p:transition spd="slow" advTm="5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92" y="54550"/>
            <a:ext cx="7881356" cy="5088950"/>
          </a:xfrm>
          <a:prstGeom prst="rect">
            <a:avLst/>
          </a:prstGeom>
        </p:spPr>
      </p:pic>
      <p:sp>
        <p:nvSpPr>
          <p:cNvPr id="4" name="Flèche vers la gauche 3"/>
          <p:cNvSpPr/>
          <p:nvPr/>
        </p:nvSpPr>
        <p:spPr>
          <a:xfrm>
            <a:off x="1187624" y="3363838"/>
            <a:ext cx="504056" cy="268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31652" y="326311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IRM</a:t>
            </a:r>
            <a:endParaRPr lang="fr-FR"/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t="42841" r="48499" b="26080"/>
          <a:stretch>
            <a:fillRect/>
          </a:stretch>
        </p:blipFill>
        <p:spPr bwMode="auto">
          <a:xfrm>
            <a:off x="1043608" y="123478"/>
            <a:ext cx="1031523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43608" y="664022"/>
            <a:ext cx="103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2015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08"/>
    </mc:Choice>
    <mc:Fallback>
      <p:transition spd="slow" advTm="6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2"/>
  <p:tag name="SID" val="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|0.7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ID" val="1"/>
  <p:tag name="SID" val="26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1390</Words>
  <Application>Microsoft Office PowerPoint</Application>
  <PresentationFormat>Affichage à l'écran (16:9)</PresentationFormat>
  <Paragraphs>296</Paragraphs>
  <Slides>44</Slides>
  <Notes>8</Notes>
  <HiddenSlides>0</HiddenSlides>
  <MMClips>44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Présentation PowerPoint</vt:lpstr>
      <vt:lpstr>Liens d’intérêt</vt:lpstr>
      <vt:lpstr>Présentation PowerPoint</vt:lpstr>
      <vt:lpstr>Présentation PowerPoint</vt:lpstr>
      <vt:lpstr>Présentation PowerPoint</vt:lpstr>
      <vt:lpstr>Présentation PowerPoint</vt:lpstr>
      <vt:lpstr>Le diagnostic en réanimation</vt:lpstr>
      <vt:lpstr>Deux disciplines au cœur du diagnostic</vt:lpstr>
      <vt:lpstr>Présentation PowerPoint</vt:lpstr>
      <vt:lpstr>EI: microbiologie </vt:lpstr>
      <vt:lpstr>Présentation PowerPoint</vt:lpstr>
      <vt:lpstr>Présentation PowerPoint</vt:lpstr>
      <vt:lpstr>Présentation PowerPoint</vt:lpstr>
      <vt:lpstr>Présentation PowerPoint</vt:lpstr>
      <vt:lpstr>La conduite de l’antibiothérapie:  trois acteurs principaux</vt:lpstr>
      <vt:lpstr>    Aminosides: recommandations actuelles</vt:lpstr>
      <vt:lpstr>Aminosides et Gram+</vt:lpstr>
      <vt:lpstr>EI à E. faecalis</vt:lpstr>
      <vt:lpstr>Antibiothérapie des EI à staphylocoques</vt:lpstr>
      <vt:lpstr>Présentation PowerPoint</vt:lpstr>
      <vt:lpstr>Présentation PowerPoint</vt:lpstr>
      <vt:lpstr>Chirurgie cardiaque à la phase aigue: la moitié des patients</vt:lpstr>
      <vt:lpstr>Survie à 1 an selon concordance entre recommandations ESC et pratique</vt:lpstr>
      <vt:lpstr>Les patients qui devraient être opérés et ne le sont pas</vt:lpstr>
      <vt:lpstr>Le recours à la chirurgie cardiaque: un dialogue à plusieurs</vt:lpstr>
      <vt:lpstr>Présentation PowerPoint</vt:lpstr>
      <vt:lpstr>Factors associated with mortality  ( 59.5 months) among operated patients (n=103) pre-op SOFA score</vt:lpstr>
      <vt:lpstr>Présentation PowerPoint</vt:lpstr>
      <vt:lpstr>Présentation PowerPoint</vt:lpstr>
      <vt:lpstr>Présentation PowerPoint</vt:lpstr>
      <vt:lpstr>Complications neurologiques et chirurgie</vt:lpstr>
      <vt:lpstr>Timing of Cardiac Surgery and  Outcome of Patients IE and Stroke</vt:lpstr>
      <vt:lpstr>Endocardite mitrale à S. aureus</vt:lpstr>
      <vt:lpstr>Présentation PowerPoint</vt:lpstr>
      <vt:lpstr>Présentation PowerPoint</vt:lpstr>
      <vt:lpstr>Endocardite mitrale à S. aureus</vt:lpstr>
      <vt:lpstr>Présentation PowerPoint</vt:lpstr>
      <vt:lpstr>Présentation PowerPoint</vt:lpstr>
      <vt:lpstr>Présentation PowerPoint</vt:lpstr>
      <vt:lpstr>Présentation PowerPoint</vt:lpstr>
      <vt:lpstr>Et les endocardites droites ?</vt:lpstr>
      <vt:lpstr>Présentation PowerPoint</vt:lpstr>
      <vt:lpstr>Présentation PowerPoint</vt:lpstr>
      <vt:lpstr>Conclusions: les endocardites en réanimation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homme de 67 ans est adressé dans le service de cardiologie pour endocardite mitrale</dc:title>
  <dc:creator>michel</dc:creator>
  <cp:lastModifiedBy>WOLFF Michel</cp:lastModifiedBy>
  <cp:revision>184</cp:revision>
  <dcterms:created xsi:type="dcterms:W3CDTF">2014-01-05T17:57:54Z</dcterms:created>
  <dcterms:modified xsi:type="dcterms:W3CDTF">2017-03-01T20:10:37Z</dcterms:modified>
</cp:coreProperties>
</file>